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5"/>
  </p:notesMasterIdLst>
  <p:handoutMasterIdLst>
    <p:handoutMasterId r:id="rId46"/>
  </p:handoutMasterIdLst>
  <p:sldIdLst>
    <p:sldId id="342" r:id="rId2"/>
    <p:sldId id="347" r:id="rId3"/>
    <p:sldId id="343" r:id="rId4"/>
    <p:sldId id="358" r:id="rId5"/>
    <p:sldId id="354" r:id="rId6"/>
    <p:sldId id="355" r:id="rId7"/>
    <p:sldId id="356" r:id="rId8"/>
    <p:sldId id="357" r:id="rId9"/>
    <p:sldId id="471" r:id="rId10"/>
    <p:sldId id="472" r:id="rId11"/>
    <p:sldId id="473" r:id="rId12"/>
    <p:sldId id="475" r:id="rId13"/>
    <p:sldId id="476" r:id="rId14"/>
    <p:sldId id="477" r:id="rId15"/>
    <p:sldId id="478" r:id="rId16"/>
    <p:sldId id="479" r:id="rId17"/>
    <p:sldId id="344" r:id="rId18"/>
    <p:sldId id="307" r:id="rId19"/>
    <p:sldId id="345" r:id="rId20"/>
    <p:sldId id="302" r:id="rId21"/>
    <p:sldId id="346" r:id="rId22"/>
    <p:sldId id="308" r:id="rId23"/>
    <p:sldId id="303" r:id="rId24"/>
    <p:sldId id="304" r:id="rId25"/>
    <p:sldId id="305" r:id="rId26"/>
    <p:sldId id="306" r:id="rId27"/>
    <p:sldId id="310" r:id="rId28"/>
    <p:sldId id="311" r:id="rId29"/>
    <p:sldId id="300" r:id="rId30"/>
    <p:sldId id="313" r:id="rId31"/>
    <p:sldId id="315" r:id="rId32"/>
    <p:sldId id="321" r:id="rId33"/>
    <p:sldId id="351" r:id="rId34"/>
    <p:sldId id="359" r:id="rId35"/>
    <p:sldId id="360" r:id="rId36"/>
    <p:sldId id="361" r:id="rId37"/>
    <p:sldId id="362" r:id="rId38"/>
    <p:sldId id="352" r:id="rId39"/>
    <p:sldId id="363" r:id="rId40"/>
    <p:sldId id="353" r:id="rId41"/>
    <p:sldId id="364" r:id="rId42"/>
    <p:sldId id="349" r:id="rId43"/>
    <p:sldId id="35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960000"/>
    <a:srgbClr val="6C0000"/>
    <a:srgbClr val="FFFFFF"/>
    <a:srgbClr val="FF00FF"/>
    <a:srgbClr val="2759E5"/>
    <a:srgbClr val="00FFFF"/>
    <a:srgbClr val="FFCCFF"/>
    <a:srgbClr val="660066"/>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4" d="100"/>
          <a:sy n="84" d="100"/>
        </p:scale>
        <p:origin x="99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F78046B-B112-47AF-8BA7-902FA8B11AC5}" type="datetimeFigureOut">
              <a:rPr lang="en-US" smtClean="0"/>
              <a:pPr/>
              <a:t>2/1/2023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Bio-Crypto System</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4D4262-AD32-46E5-A36E-7A70BCEED22B}" type="slidenum">
              <a:rPr lang="en-IN" smtClean="0"/>
              <a:pPr/>
              <a:t>‹#›</a:t>
            </a:fld>
            <a:endParaRPr lang="en-IN"/>
          </a:p>
        </p:txBody>
      </p:sp>
    </p:spTree>
    <p:extLst>
      <p:ext uri="{BB962C8B-B14F-4D97-AF65-F5344CB8AC3E}">
        <p14:creationId xmlns:p14="http://schemas.microsoft.com/office/powerpoint/2010/main" val="21148716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FD75B-6208-4FC6-B49D-201196AFCF58}" type="datetimeFigureOut">
              <a:rPr lang="en-US" smtClean="0"/>
              <a:pPr/>
              <a:t>2/1/2023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Bio-Crypto System</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65B8B4-63AD-4102-87AA-001503CF4B0C}" type="slidenum">
              <a:rPr lang="en-IN" smtClean="0"/>
              <a:pPr/>
              <a:t>‹#›</a:t>
            </a:fld>
            <a:endParaRPr lang="en-IN"/>
          </a:p>
        </p:txBody>
      </p:sp>
    </p:spTree>
    <p:extLst>
      <p:ext uri="{BB962C8B-B14F-4D97-AF65-F5344CB8AC3E}">
        <p14:creationId xmlns:p14="http://schemas.microsoft.com/office/powerpoint/2010/main" val="3608866684"/>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25729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Example for Data Mining:</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A large grocery store chain might be interested in developing a new targeted marketing campaign that offers a discount coupon on potato chips.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By studying historical point-of-sale data, the store may be able to use data mining to predict which customers are the most likely to respond to an offer on discounted chips by purchasing higher-margin items such as beer or soft drinks in addition to the chips, thus increasing the store’s overall revenue.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Example for Simulation:</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Banks often use simulation to model investment and default risk in order to stress-test financial models.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Used in the pharmaceutical industry to assess the risk of introducing a new drug.</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295903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15</a:t>
            </a:fld>
            <a:endParaRPr lang="en-US"/>
          </a:p>
        </p:txBody>
      </p:sp>
    </p:spTree>
    <p:extLst>
      <p:ext uri="{BB962C8B-B14F-4D97-AF65-F5344CB8AC3E}">
        <p14:creationId xmlns:p14="http://schemas.microsoft.com/office/powerpoint/2010/main" val="1553496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t>CS 40003: Data Analytics</a:t>
            </a:r>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E2D238DB-7230-45D0-89A2-1890D4DEDBD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CS 40003: Data Analytics</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CS 40003: Data Analytics</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4" name="Footer Placeholder 3">
            <a:extLst>
              <a:ext uri="{FF2B5EF4-FFF2-40B4-BE49-F238E27FC236}">
                <a16:creationId xmlns:a16="http://schemas.microsoft.com/office/drawing/2014/main" id="{A4B87DA1-1E73-4FD9-9CF1-7DBDD1B13C58}"/>
              </a:ext>
            </a:extLst>
          </p:cNvPr>
          <p:cNvSpPr>
            <a:spLocks noGrp="1"/>
          </p:cNvSpPr>
          <p:nvPr>
            <p:ph type="ftr" sz="quarter" idx="11"/>
          </p:nvPr>
        </p:nvSpPr>
        <p:spPr/>
        <p:txBody>
          <a:bodyPr/>
          <a:lstStyle/>
          <a:p>
            <a:endParaRPr lang="en-US"/>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628650" y="1887538"/>
            <a:ext cx="7886701" cy="796668"/>
          </a:xfrm>
        </p:spPr>
        <p:txBody>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628650" y="2881057"/>
            <a:ext cx="7886701" cy="796668"/>
          </a:xfrm>
        </p:spPr>
        <p:txBody>
          <a:bodyPr/>
          <a:lstStyle/>
          <a:p>
            <a:endParaRPr lang="en-US"/>
          </a:p>
        </p:txBody>
      </p:sp>
      <p:sp>
        <p:nvSpPr>
          <p:cNvPr id="7" name="Text Placeholder 6">
            <a:extLst>
              <a:ext uri="{FF2B5EF4-FFF2-40B4-BE49-F238E27FC236}">
                <a16:creationId xmlns:a16="http://schemas.microsoft.com/office/drawing/2014/main" id="{2E99B52B-C3EF-4E10-90AD-3D8995A5BD2F}"/>
              </a:ext>
            </a:extLst>
          </p:cNvPr>
          <p:cNvSpPr>
            <a:spLocks noGrp="1"/>
          </p:cNvSpPr>
          <p:nvPr>
            <p:ph type="body" sz="quarter" idx="14"/>
          </p:nvPr>
        </p:nvSpPr>
        <p:spPr>
          <a:xfrm>
            <a:off x="628650" y="3886200"/>
            <a:ext cx="2160270" cy="1752600"/>
          </a:xfrm>
        </p:spPr>
        <p:txBody>
          <a:bodyPr/>
          <a:lstStyle/>
          <a:p>
            <a:pPr lvl="0"/>
            <a:endParaRPr lang="en-US" dirty="0"/>
          </a:p>
        </p:txBody>
      </p:sp>
      <p:sp>
        <p:nvSpPr>
          <p:cNvPr id="10" name="Text Placeholder 9">
            <a:extLst>
              <a:ext uri="{FF2B5EF4-FFF2-40B4-BE49-F238E27FC236}">
                <a16:creationId xmlns:a16="http://schemas.microsoft.com/office/drawing/2014/main" id="{0D8C2589-D24F-4A44-8A74-5FA9185404F3}"/>
              </a:ext>
            </a:extLst>
          </p:cNvPr>
          <p:cNvSpPr>
            <a:spLocks noGrp="1"/>
          </p:cNvSpPr>
          <p:nvPr>
            <p:ph type="body" sz="quarter" idx="15"/>
          </p:nvPr>
        </p:nvSpPr>
        <p:spPr>
          <a:xfrm>
            <a:off x="2903220" y="3886200"/>
            <a:ext cx="2160270" cy="1752600"/>
          </a:xfrm>
        </p:spPr>
        <p:txBody>
          <a:bodyPr/>
          <a:lstStyle/>
          <a:p>
            <a:pPr lvl="0"/>
            <a:endParaRPr lang="en-US" dirty="0"/>
          </a:p>
        </p:txBody>
      </p:sp>
      <p:sp>
        <p:nvSpPr>
          <p:cNvPr id="12" name="Text Placeholder 11">
            <a:extLst>
              <a:ext uri="{FF2B5EF4-FFF2-40B4-BE49-F238E27FC236}">
                <a16:creationId xmlns:a16="http://schemas.microsoft.com/office/drawing/2014/main" id="{37874BD0-1121-49F6-8D82-5A14B1670B53}"/>
              </a:ext>
            </a:extLst>
          </p:cNvPr>
          <p:cNvSpPr>
            <a:spLocks noGrp="1"/>
          </p:cNvSpPr>
          <p:nvPr>
            <p:ph type="body" sz="quarter" idx="16"/>
          </p:nvPr>
        </p:nvSpPr>
        <p:spPr>
          <a:xfrm>
            <a:off x="5178028" y="3886200"/>
            <a:ext cx="3337322" cy="1752600"/>
          </a:xfrm>
        </p:spPr>
        <p:txBody>
          <a:bodyPr/>
          <a:lstStyle/>
          <a:p>
            <a:pPr lvl="0"/>
            <a:endParaRPr lang="en-US" dirty="0"/>
          </a:p>
        </p:txBody>
      </p:sp>
    </p:spTree>
    <p:extLst>
      <p:ext uri="{BB962C8B-B14F-4D97-AF65-F5344CB8AC3E}">
        <p14:creationId xmlns:p14="http://schemas.microsoft.com/office/powerpoint/2010/main" val="34529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CS 40003: Data Analytics</a:t>
            </a:r>
            <a:endParaRPr lang="en-IN" dirty="0"/>
          </a:p>
        </p:txBody>
      </p:sp>
      <p:sp>
        <p:nvSpPr>
          <p:cNvPr id="5" name="Footer Placeholder 4"/>
          <p:cNvSpPr>
            <a:spLocks noGrp="1"/>
          </p:cNvSpPr>
          <p:nvPr>
            <p:ph type="ftr" sz="quarter" idx="11"/>
          </p:nvPr>
        </p:nvSpPr>
        <p:spPr/>
        <p:txBody>
          <a:bodyPr/>
          <a:lstStyle/>
          <a:p>
            <a:pPr algn="ct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t>CS 40003: Data Analytics</a:t>
            </a:r>
            <a:endParaRPr lang="en-IN" dirty="0"/>
          </a:p>
        </p:txBody>
      </p:sp>
      <p:sp>
        <p:nvSpPr>
          <p:cNvPr id="5" name="Footer Placeholder 4"/>
          <p:cNvSpPr>
            <a:spLocks noGrp="1"/>
          </p:cNvSpPr>
          <p:nvPr>
            <p:ph type="ftr" sz="quarter" idx="11"/>
          </p:nvPr>
        </p:nvSpPr>
        <p:spPr/>
        <p:txBody>
          <a:bodyPr/>
          <a:lstStyle/>
          <a:p>
            <a:pPr algn="ct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CS 40003: Data Analytics</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t>CS 40003: Data Analytics</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t>CS 40003: Data Analytics</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 40003: Data Analytics</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CS 40003: Data Analytics</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D238DB-7230-45D0-89A2-1890D4DEDBD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CS 40003: Data Analytics</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E2D238DB-7230-45D0-89A2-1890D4DEDBDF}"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t>CS 40003: Data Analytics</a:t>
            </a:r>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psa@gov.p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0.png"/><Relationship Id="rId7" Type="http://schemas.openxmlformats.org/officeDocument/2006/relationships/oleObject" Target="file:///D:\Profesional\Conference\ICBIM%202014\Drawing1\Drawing\~Page-1\Sheet.12" TargetMode="Externa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oleObject" Target="file:///D:\Profesional\Conference\ICBIM%202014\Drawing1\Drawing\~Page-1\Sheet.11"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e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hbase.apache.org/"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web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268760"/>
            <a:ext cx="7772400" cy="1470025"/>
          </a:xfrm>
        </p:spPr>
        <p:txBody>
          <a:bodyPr>
            <a:normAutofit fontScale="90000"/>
          </a:bodyPr>
          <a:lstStyle/>
          <a:p>
            <a:r>
              <a:rPr lang="en-US" dirty="0">
                <a:solidFill>
                  <a:srgbClr val="6C0000"/>
                </a:solidFill>
                <a:latin typeface="Times New Roman" pitchFamily="18" charset="0"/>
                <a:cs typeface="Times New Roman" pitchFamily="18" charset="0"/>
              </a:rPr>
              <a:t>Data Analytics</a:t>
            </a:r>
            <a:br>
              <a:rPr lang="en-US" dirty="0">
                <a:solidFill>
                  <a:srgbClr val="6C0000"/>
                </a:solidFill>
                <a:latin typeface="Times New Roman" pitchFamily="18" charset="0"/>
                <a:cs typeface="Times New Roman" pitchFamily="18" charset="0"/>
              </a:rPr>
            </a:br>
            <a:r>
              <a:rPr lang="en-US">
                <a:solidFill>
                  <a:srgbClr val="002060"/>
                </a:solidFill>
                <a:latin typeface="Times New Roman" pitchFamily="18" charset="0"/>
                <a:cs typeface="Times New Roman" pitchFamily="18" charset="0"/>
              </a:rPr>
              <a:t>(CS3203N)</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691952" y="2996952"/>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r>
              <a:rPr lang="en-US" sz="2400" b="1" i="1" dirty="0">
                <a:solidFill>
                  <a:srgbClr val="FFFF00"/>
                </a:solidFill>
              </a:rPr>
              <a:t>Lecture #1</a:t>
            </a:r>
          </a:p>
          <a:p>
            <a:pPr algn="l"/>
            <a:r>
              <a:rPr lang="en-US" sz="2800" b="1" dirty="0">
                <a:solidFill>
                  <a:srgbClr val="FFFF00"/>
                </a:solidFill>
              </a:rPr>
              <a:t>Introduction to Data</a:t>
            </a:r>
            <a:endParaRPr lang="en-IN" sz="2800" b="1" dirty="0">
              <a:solidFill>
                <a:srgbClr val="FFFF00"/>
              </a:solidFill>
            </a:endParaRPr>
          </a:p>
        </p:txBody>
      </p:sp>
    </p:spTree>
    <p:extLst>
      <p:ext uri="{BB962C8B-B14F-4D97-AF65-F5344CB8AC3E}">
        <p14:creationId xmlns:p14="http://schemas.microsoft.com/office/powerpoint/2010/main" val="134801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20688"/>
            <a:ext cx="7886700" cy="3302324"/>
          </a:xfrm>
        </p:spPr>
        <p:txBody>
          <a:bodyPr>
            <a:noAutofit/>
          </a:bodyPr>
          <a:lstStyle/>
          <a:p>
            <a:pPr marL="0" indent="0">
              <a:buNone/>
            </a:pPr>
            <a:r>
              <a:rPr lang="en-US" dirty="0"/>
              <a:t>Descriptive Analytics (cont.):</a:t>
            </a:r>
          </a:p>
          <a:p>
            <a:pPr marL="192881" indent="-192881"/>
            <a:r>
              <a:rPr lang="en-US" sz="1950" b="1" dirty="0"/>
              <a:t>Data dashboards</a:t>
            </a:r>
            <a:r>
              <a:rPr lang="en-US" sz="1950" dirty="0"/>
              <a:t>: Collections of tables, charts, maps, and summary statistics that are updated as new data become available.</a:t>
            </a:r>
          </a:p>
          <a:p>
            <a:pPr marL="184309" indent="-192881"/>
            <a:r>
              <a:rPr lang="en-US" sz="1950" dirty="0"/>
              <a:t>Uses of dashboards:</a:t>
            </a:r>
          </a:p>
          <a:p>
            <a:pPr marL="338614" lvl="1" indent="-192881">
              <a:spcBef>
                <a:spcPts val="0"/>
              </a:spcBef>
            </a:pPr>
            <a:r>
              <a:rPr lang="en-US" dirty="0"/>
              <a:t>To help management monitor specific aspects of the company’s performance related to their decision-making responsibilities.</a:t>
            </a:r>
          </a:p>
          <a:p>
            <a:pPr marL="338614" lvl="1" indent="-192881">
              <a:spcBef>
                <a:spcPts val="0"/>
              </a:spcBef>
            </a:pPr>
            <a:r>
              <a:rPr lang="en-US" dirty="0"/>
              <a:t>For corporate-level managers, daily data dashboards might summarize sales by region, current inventory levels, and other company-wide metrics.</a:t>
            </a:r>
          </a:p>
          <a:p>
            <a:pPr marL="338614" lvl="1" indent="-192881">
              <a:spcBef>
                <a:spcPts val="0"/>
              </a:spcBef>
            </a:pPr>
            <a:r>
              <a:rPr lang="en-US" dirty="0"/>
              <a:t>Front-line managers may view dashboards that contain metrics related to staffing levels, local inventory levels, and short-term sales forecasts.	</a:t>
            </a:r>
          </a:p>
          <a:p>
            <a:pPr marL="0" indent="0">
              <a:buNone/>
            </a:pPr>
            <a:endParaRPr lang="en-US" dirty="0"/>
          </a:p>
          <a:p>
            <a:endParaRPr lang="en-US" dirty="0"/>
          </a:p>
        </p:txBody>
      </p:sp>
    </p:spTree>
    <p:extLst>
      <p:ext uri="{BB962C8B-B14F-4D97-AF65-F5344CB8AC3E}">
        <p14:creationId xmlns:p14="http://schemas.microsoft.com/office/powerpoint/2010/main" val="1840063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00808"/>
            <a:ext cx="7886700" cy="3951042"/>
          </a:xfrm>
        </p:spPr>
        <p:txBody>
          <a:bodyPr>
            <a:noAutofit/>
          </a:bodyPr>
          <a:lstStyle/>
          <a:p>
            <a:pPr marL="0" indent="0">
              <a:buNone/>
            </a:pPr>
            <a:r>
              <a:rPr lang="en-US" dirty="0"/>
              <a:t>Descriptive Analytics (cont.):</a:t>
            </a:r>
          </a:p>
          <a:p>
            <a:pPr marL="192881" indent="-192881"/>
            <a:r>
              <a:rPr lang="en-US" sz="1950" b="1" dirty="0"/>
              <a:t>Data mining:</a:t>
            </a:r>
            <a:r>
              <a:rPr lang="en-US" sz="1950" dirty="0"/>
              <a:t> The use of analytical techniques for better understanding patterns and relationships that exist in large data sets.	</a:t>
            </a:r>
          </a:p>
          <a:p>
            <a:r>
              <a:rPr lang="en-US" sz="1950" dirty="0"/>
              <a:t>Examples of data-mining techniques include:</a:t>
            </a:r>
          </a:p>
          <a:p>
            <a:pPr lvl="1"/>
            <a:r>
              <a:rPr lang="en-US" dirty="0"/>
              <a:t>Cluster analysis.</a:t>
            </a:r>
          </a:p>
          <a:p>
            <a:pPr lvl="1"/>
            <a:r>
              <a:rPr lang="en-US" dirty="0"/>
              <a:t>Sentiment analysis.</a:t>
            </a:r>
          </a:p>
          <a:p>
            <a:endParaRPr lang="en-US" dirty="0"/>
          </a:p>
        </p:txBody>
      </p:sp>
    </p:spTree>
    <p:extLst>
      <p:ext uri="{BB962C8B-B14F-4D97-AF65-F5344CB8AC3E}">
        <p14:creationId xmlns:p14="http://schemas.microsoft.com/office/powerpoint/2010/main" val="423455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40768"/>
            <a:ext cx="7886700" cy="4112206"/>
          </a:xfrm>
        </p:spPr>
        <p:txBody>
          <a:bodyPr>
            <a:noAutofit/>
          </a:bodyPr>
          <a:lstStyle/>
          <a:p>
            <a:pPr marL="0" indent="0">
              <a:spcBef>
                <a:spcPts val="1013"/>
              </a:spcBef>
              <a:buNone/>
            </a:pPr>
            <a:r>
              <a:rPr lang="en-US" dirty="0"/>
              <a:t>Predictive Analytics:</a:t>
            </a:r>
          </a:p>
          <a:p>
            <a:pPr marL="0" indent="0">
              <a:spcBef>
                <a:spcPts val="1013"/>
              </a:spcBef>
              <a:buNone/>
            </a:pPr>
            <a:endParaRPr lang="en-US" b="1" dirty="0"/>
          </a:p>
          <a:p>
            <a:r>
              <a:rPr lang="en-US" sz="1950" b="1" dirty="0"/>
              <a:t>Predictive analytics: </a:t>
            </a:r>
            <a:r>
              <a:rPr lang="en-US" sz="1950" dirty="0"/>
              <a:t>Consists of techniques that use models constructed from past data to predict the future or ascertain the impact of one variable on another.</a:t>
            </a:r>
          </a:p>
          <a:p>
            <a:pPr marL="0" indent="0">
              <a:buNone/>
            </a:pPr>
            <a:endParaRPr lang="en-US" sz="1950" dirty="0"/>
          </a:p>
          <a:p>
            <a:pPr marL="184309" indent="-192881">
              <a:spcAft>
                <a:spcPts val="1013"/>
              </a:spcAft>
            </a:pPr>
            <a:r>
              <a:rPr lang="en-US" sz="1950" dirty="0"/>
              <a:t>Survey data and past purchase behavior may be used to help predict the market share of a new product.</a:t>
            </a:r>
          </a:p>
        </p:txBody>
      </p:sp>
    </p:spTree>
    <p:extLst>
      <p:ext uri="{BB962C8B-B14F-4D97-AF65-F5344CB8AC3E}">
        <p14:creationId xmlns:p14="http://schemas.microsoft.com/office/powerpoint/2010/main" val="683394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68760"/>
            <a:ext cx="7886700" cy="3173730"/>
          </a:xfrm>
        </p:spPr>
        <p:txBody>
          <a:bodyPr>
            <a:noAutofit/>
          </a:bodyPr>
          <a:lstStyle/>
          <a:p>
            <a:pPr marL="0" indent="0">
              <a:buNone/>
            </a:pPr>
            <a:r>
              <a:rPr lang="en-US" dirty="0"/>
              <a:t>Predictive Analytics (cont.):</a:t>
            </a:r>
            <a:endParaRPr lang="en-US" b="1" dirty="0"/>
          </a:p>
          <a:p>
            <a:r>
              <a:rPr lang="en-US" sz="1950" dirty="0"/>
              <a:t>Techniques used in Predictive Analytics include:</a:t>
            </a:r>
          </a:p>
          <a:p>
            <a:pPr marL="535781" lvl="1" indent="-192881"/>
            <a:r>
              <a:rPr lang="en-US" dirty="0"/>
              <a:t>Linear regression.</a:t>
            </a:r>
          </a:p>
          <a:p>
            <a:pPr marL="535781" lvl="1" indent="-192881"/>
            <a:r>
              <a:rPr lang="en-US" dirty="0"/>
              <a:t>Time series analysis.</a:t>
            </a:r>
          </a:p>
          <a:p>
            <a:pPr marL="535781" lvl="1" indent="-192881"/>
            <a:r>
              <a:rPr lang="en-US" dirty="0"/>
              <a:t>Data mining is u</a:t>
            </a:r>
            <a:r>
              <a:rPr lang="en-US" dirty="0">
                <a:latin typeface="Calibri" pitchFamily="34" charset="0"/>
              </a:rPr>
              <a:t>sed to find patterns or relationships among elements of the data in a large database; often used in predictive analytics.</a:t>
            </a:r>
          </a:p>
          <a:p>
            <a:pPr marL="535781" lvl="1" indent="-192881"/>
            <a:r>
              <a:rPr lang="en-US" b="1" dirty="0"/>
              <a:t>Simulation</a:t>
            </a:r>
            <a:r>
              <a:rPr lang="en-US" dirty="0"/>
              <a:t> </a:t>
            </a:r>
            <a:r>
              <a:rPr lang="en-US" dirty="0">
                <a:latin typeface="Calibri" pitchFamily="34" charset="0"/>
              </a:rPr>
              <a:t>involves the use of probability and statistics to construct a computer model to study the impact of uncertainty on a decision.</a:t>
            </a:r>
            <a:endParaRPr lang="en-US" dirty="0"/>
          </a:p>
        </p:txBody>
      </p:sp>
    </p:spTree>
    <p:extLst>
      <p:ext uri="{BB962C8B-B14F-4D97-AF65-F5344CB8AC3E}">
        <p14:creationId xmlns:p14="http://schemas.microsoft.com/office/powerpoint/2010/main" val="85807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40768"/>
            <a:ext cx="7886700" cy="4218022"/>
          </a:xfrm>
        </p:spPr>
        <p:txBody>
          <a:bodyPr>
            <a:noAutofit/>
          </a:bodyPr>
          <a:lstStyle/>
          <a:p>
            <a:pPr marL="0" indent="0">
              <a:buNone/>
            </a:pPr>
            <a:r>
              <a:rPr lang="en-US" dirty="0"/>
              <a:t>Prescriptive Analytics:</a:t>
            </a:r>
          </a:p>
          <a:p>
            <a:pPr marL="0" indent="0">
              <a:buNone/>
            </a:pPr>
            <a:endParaRPr lang="en-US" dirty="0"/>
          </a:p>
          <a:p>
            <a:r>
              <a:rPr lang="en-US" sz="1950" b="1" dirty="0"/>
              <a:t>Prescriptive Analytics</a:t>
            </a:r>
            <a:r>
              <a:rPr lang="en-US" sz="1950" dirty="0"/>
              <a:t>:</a:t>
            </a:r>
            <a:r>
              <a:rPr lang="en-US" sz="1950" b="1" dirty="0"/>
              <a:t> </a:t>
            </a:r>
            <a:r>
              <a:rPr lang="en-US" sz="1950" dirty="0"/>
              <a:t>Indicates a best course of action to take:</a:t>
            </a:r>
          </a:p>
          <a:p>
            <a:pPr marL="527209" lvl="1" indent="-192881"/>
            <a:r>
              <a:rPr lang="en-US" dirty="0"/>
              <a:t>Provide a forecast or prediction, but do not provide a decision.</a:t>
            </a:r>
          </a:p>
          <a:p>
            <a:pPr marL="527209" lvl="1" indent="-192881"/>
            <a:r>
              <a:rPr lang="en-US" dirty="0"/>
              <a:t>A forecast or prediction, when combined with a rule, becomes a prescriptive model.</a:t>
            </a:r>
          </a:p>
          <a:p>
            <a:pPr marL="527209" lvl="1" indent="-192881"/>
            <a:r>
              <a:rPr lang="en-US" dirty="0"/>
              <a:t>Prescriptive models that rely on a rule or set of rules are often referred to as </a:t>
            </a:r>
            <a:r>
              <a:rPr lang="en-US" b="1" dirty="0"/>
              <a:t>rule-based models.</a:t>
            </a:r>
          </a:p>
        </p:txBody>
      </p:sp>
    </p:spTree>
    <p:extLst>
      <p:ext uri="{BB962C8B-B14F-4D97-AF65-F5344CB8AC3E}">
        <p14:creationId xmlns:p14="http://schemas.microsoft.com/office/powerpoint/2010/main" val="258261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593214" y="1212774"/>
            <a:ext cx="7886701" cy="597501"/>
          </a:xfrm>
        </p:spPr>
        <p:txBody>
          <a:bodyPr>
            <a:noAutofit/>
          </a:bodyPr>
          <a:lstStyle/>
          <a:p>
            <a:pPr marL="0" indent="0">
              <a:buNone/>
            </a:pPr>
            <a:r>
              <a:rPr lang="en-US" dirty="0"/>
              <a:t>Prescriptive Analytics (cont.):</a:t>
            </a:r>
          </a:p>
          <a:p>
            <a:pPr marL="527209" lvl="1" indent="-192881"/>
            <a:endParaRPr lang="en-US" b="1" dirty="0"/>
          </a:p>
          <a:p>
            <a:pPr marL="527209" lvl="1" indent="-192881"/>
            <a:endParaRPr lang="en-US" b="1" dirty="0"/>
          </a:p>
          <a:p>
            <a:pPr marL="527209" lvl="1" indent="-192881"/>
            <a:endParaRPr lang="en-US" b="1" dirty="0"/>
          </a:p>
          <a:p>
            <a:pPr marL="527209" lvl="1" indent="-192881"/>
            <a:endParaRPr lang="en-US" b="1" dirty="0"/>
          </a:p>
          <a:p>
            <a:pPr marL="527209" lvl="1" indent="-192881"/>
            <a:endParaRPr lang="en-US" b="1" dirty="0"/>
          </a:p>
          <a:p>
            <a:pPr marL="527209" lvl="1" indent="-192881"/>
            <a:endParaRPr lang="en-US" b="1" dirty="0"/>
          </a:p>
          <a:p>
            <a:pPr marL="527209" lvl="1" indent="-192881"/>
            <a:endParaRPr lang="en-US" b="1" dirty="0"/>
          </a:p>
        </p:txBody>
      </p:sp>
      <p:graphicFrame>
        <p:nvGraphicFramePr>
          <p:cNvPr id="10" name="Table Placeholder 9">
            <a:extLst>
              <a:ext uri="{FF2B5EF4-FFF2-40B4-BE49-F238E27FC236}">
                <a16:creationId xmlns:a16="http://schemas.microsoft.com/office/drawing/2014/main" id="{8108B2D0-EFD2-4CA3-BE3E-37526F08E935}"/>
              </a:ext>
            </a:extLst>
          </p:cNvPr>
          <p:cNvGraphicFramePr>
            <a:graphicFrameLocks noGrp="1"/>
          </p:cNvGraphicFramePr>
          <p:nvPr>
            <p:ph type="tbl" sz="quarter" idx="13"/>
            <p:extLst>
              <p:ext uri="{D42A27DB-BD31-4B8C-83A1-F6EECF244321}">
                <p14:modId xmlns:p14="http://schemas.microsoft.com/office/powerpoint/2010/main" val="2530170188"/>
              </p:ext>
            </p:extLst>
          </p:nvPr>
        </p:nvGraphicFramePr>
        <p:xfrm>
          <a:off x="628650" y="1810275"/>
          <a:ext cx="7886701" cy="2912632"/>
        </p:xfrm>
        <a:graphic>
          <a:graphicData uri="http://schemas.openxmlformats.org/drawingml/2006/table">
            <a:tbl>
              <a:tblPr firstRow="1" bandRow="1">
                <a:tableStyleId>{5C22544A-7EE6-4342-B048-85BDC9FD1C3A}</a:tableStyleId>
              </a:tblPr>
              <a:tblGrid>
                <a:gridCol w="1892808">
                  <a:extLst>
                    <a:ext uri="{9D8B030D-6E8A-4147-A177-3AD203B41FA5}">
                      <a16:colId xmlns:a16="http://schemas.microsoft.com/office/drawing/2014/main" val="20000"/>
                    </a:ext>
                  </a:extLst>
                </a:gridCol>
                <a:gridCol w="1011452">
                  <a:extLst>
                    <a:ext uri="{9D8B030D-6E8A-4147-A177-3AD203B41FA5}">
                      <a16:colId xmlns:a16="http://schemas.microsoft.com/office/drawing/2014/main" val="20001"/>
                    </a:ext>
                  </a:extLst>
                </a:gridCol>
                <a:gridCol w="4982441">
                  <a:extLst>
                    <a:ext uri="{9D8B030D-6E8A-4147-A177-3AD203B41FA5}">
                      <a16:colId xmlns:a16="http://schemas.microsoft.com/office/drawing/2014/main" val="20002"/>
                    </a:ext>
                  </a:extLst>
                </a:gridCol>
              </a:tblGrid>
              <a:tr h="359839">
                <a:tc>
                  <a:txBody>
                    <a:bodyPr/>
                    <a:lstStyle/>
                    <a:p>
                      <a:pPr algn="l"/>
                      <a:r>
                        <a:rPr lang="en-US" sz="1400" dirty="0">
                          <a:solidFill>
                            <a:schemeClr val="tx1"/>
                          </a:solidFill>
                          <a:latin typeface="Calibri" pitchFamily="34" charset="0"/>
                        </a:rPr>
                        <a:t>Model</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Calibri" pitchFamily="34" charset="0"/>
                        </a:rPr>
                        <a:t>Field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Calibri" pitchFamily="34" charset="0"/>
                        </a:rPr>
                        <a:t>Purpose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05107">
                <a:tc>
                  <a:txBody>
                    <a:bodyPr/>
                    <a:lstStyle/>
                    <a:p>
                      <a:r>
                        <a:rPr lang="en-US" sz="1400" dirty="0">
                          <a:latin typeface="Calibri" pitchFamily="34" charset="0"/>
                        </a:rPr>
                        <a:t>Portfolio models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Calibri" pitchFamily="34" charset="0"/>
                        </a:rPr>
                        <a:t>Finance</a:t>
                      </a:r>
                    </a:p>
                    <a:p>
                      <a:pPr algn="ctr"/>
                      <a:endParaRPr lang="en-US" sz="1400" dirty="0">
                        <a:latin typeface="Calibri"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Calibri" pitchFamily="34" charset="0"/>
                        </a:rPr>
                        <a:t>Use historical investment return data to</a:t>
                      </a:r>
                      <a:r>
                        <a:rPr lang="en-US" sz="1400" baseline="0" dirty="0">
                          <a:latin typeface="Calibri" pitchFamily="34" charset="0"/>
                        </a:rPr>
                        <a:t> </a:t>
                      </a:r>
                      <a:r>
                        <a:rPr lang="en-US" sz="1400" dirty="0">
                          <a:latin typeface="Calibri" pitchFamily="34" charset="0"/>
                        </a:rPr>
                        <a:t>determine the mix of investments that</a:t>
                      </a:r>
                      <a:r>
                        <a:rPr lang="en-US" sz="1400" baseline="0" dirty="0">
                          <a:latin typeface="Calibri" pitchFamily="34" charset="0"/>
                        </a:rPr>
                        <a:t> </a:t>
                      </a:r>
                      <a:r>
                        <a:rPr lang="en-US" sz="1400" dirty="0">
                          <a:latin typeface="Calibri" pitchFamily="34" charset="0"/>
                        </a:rPr>
                        <a:t>yield the highest expected return while controlling or limiting exposure to risk.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3843">
                <a:tc>
                  <a:txBody>
                    <a:bodyPr/>
                    <a:lstStyle/>
                    <a:p>
                      <a:r>
                        <a:rPr lang="en-US" sz="1400" dirty="0">
                          <a:latin typeface="Calibri" pitchFamily="34" charset="0"/>
                        </a:rPr>
                        <a:t>Supply network</a:t>
                      </a:r>
                    </a:p>
                    <a:p>
                      <a:r>
                        <a:rPr lang="en-US" sz="1400" dirty="0">
                          <a:latin typeface="Calibri" pitchFamily="34" charset="0"/>
                        </a:rPr>
                        <a:t>design models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Calibri" pitchFamily="34" charset="0"/>
                        </a:rPr>
                        <a:t>Operations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Calibri" pitchFamily="34" charset="0"/>
                        </a:rPr>
                        <a:t>Provide the cost-minimizing plant and distribution center</a:t>
                      </a:r>
                      <a:r>
                        <a:rPr lang="en-US" sz="1400" baseline="0" dirty="0">
                          <a:latin typeface="Calibri" pitchFamily="34" charset="0"/>
                        </a:rPr>
                        <a:t> </a:t>
                      </a:r>
                      <a:r>
                        <a:rPr lang="en-US" sz="1400" dirty="0">
                          <a:latin typeface="Calibri" pitchFamily="34" charset="0"/>
                        </a:rPr>
                        <a:t>locations subject to meeting the customer service requirements.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3843">
                <a:tc>
                  <a:txBody>
                    <a:bodyPr/>
                    <a:lstStyle/>
                    <a:p>
                      <a:r>
                        <a:rPr lang="en-US" sz="1400" dirty="0">
                          <a:latin typeface="Calibri" pitchFamily="34" charset="0"/>
                        </a:rPr>
                        <a:t>Price-markdown models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Calibri" pitchFamily="34" charset="0"/>
                        </a:rPr>
                        <a:t>Retailing</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Calibri" pitchFamily="34" charset="0"/>
                        </a:rPr>
                        <a:t>Use historical data to yield revenue-maximizing discount levels and the timing</a:t>
                      </a:r>
                      <a:r>
                        <a:rPr lang="en-US" sz="1400" baseline="0" dirty="0">
                          <a:latin typeface="Calibri" pitchFamily="34" charset="0"/>
                        </a:rPr>
                        <a:t> </a:t>
                      </a:r>
                      <a:r>
                        <a:rPr lang="en-US" sz="1400" dirty="0">
                          <a:latin typeface="Calibri" pitchFamily="34" charset="0"/>
                        </a:rPr>
                        <a:t>of discount offers when goods have not sold as planned.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7" name="Text Placeholder 6">
            <a:extLst>
              <a:ext uri="{FF2B5EF4-FFF2-40B4-BE49-F238E27FC236}">
                <a16:creationId xmlns:a16="http://schemas.microsoft.com/office/drawing/2014/main" id="{A1F2010F-E457-4C20-9545-B5E0CD6F6375}"/>
              </a:ext>
            </a:extLst>
          </p:cNvPr>
          <p:cNvSpPr>
            <a:spLocks noGrp="1"/>
          </p:cNvSpPr>
          <p:nvPr>
            <p:ph type="body" sz="quarter" idx="14"/>
          </p:nvPr>
        </p:nvSpPr>
        <p:spPr>
          <a:xfrm>
            <a:off x="628650" y="5047725"/>
            <a:ext cx="7977650" cy="597501"/>
          </a:xfrm>
        </p:spPr>
        <p:txBody>
          <a:bodyPr>
            <a:noAutofit/>
          </a:bodyPr>
          <a:lstStyle/>
          <a:p>
            <a:r>
              <a:rPr lang="en-US" sz="1950" b="1" dirty="0"/>
              <a:t>Optimization models:</a:t>
            </a:r>
            <a:r>
              <a:rPr lang="en-US" sz="1950" dirty="0"/>
              <a:t> Models that give the best decision subject to constraints of the situation.</a:t>
            </a:r>
          </a:p>
          <a:p>
            <a:endParaRPr lang="en-US" sz="1950" dirty="0"/>
          </a:p>
        </p:txBody>
      </p:sp>
    </p:spTree>
    <p:extLst>
      <p:ext uri="{BB962C8B-B14F-4D97-AF65-F5344CB8AC3E}">
        <p14:creationId xmlns:p14="http://schemas.microsoft.com/office/powerpoint/2010/main" val="1721518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12776"/>
            <a:ext cx="7886700" cy="3249930"/>
          </a:xfrm>
        </p:spPr>
        <p:txBody>
          <a:bodyPr>
            <a:noAutofit/>
          </a:bodyPr>
          <a:lstStyle/>
          <a:p>
            <a:pPr marL="0" indent="0">
              <a:buNone/>
            </a:pPr>
            <a:r>
              <a:rPr lang="en-US" dirty="0"/>
              <a:t>Prescriptive Analytics (cont.):</a:t>
            </a:r>
          </a:p>
          <a:p>
            <a:pPr marL="0" indent="0">
              <a:buNone/>
            </a:pPr>
            <a:endParaRPr lang="en-US" dirty="0"/>
          </a:p>
          <a:p>
            <a:pPr marL="527209" lvl="1" indent="-192881"/>
            <a:r>
              <a:rPr lang="en-US" sz="1950" b="1" dirty="0"/>
              <a:t>Simulation optimization:</a:t>
            </a:r>
            <a:r>
              <a:rPr lang="en-US" sz="1950" dirty="0"/>
              <a:t> Combines the use of probability and statistics to model uncertainty with optimization techniques to find good decisions in highly complex and highly uncertain settings.</a:t>
            </a:r>
          </a:p>
          <a:p>
            <a:pPr marL="334328" lvl="1" indent="0">
              <a:buNone/>
            </a:pPr>
            <a:endParaRPr lang="en-US" sz="1950" dirty="0"/>
          </a:p>
          <a:p>
            <a:pPr marL="527209" lvl="1" indent="-192881"/>
            <a:r>
              <a:rPr lang="en-US" sz="1950" b="1" dirty="0"/>
              <a:t>Decision analysis:</a:t>
            </a:r>
          </a:p>
          <a:p>
            <a:pPr marL="870109" lvl="2" indent="-192881"/>
            <a:r>
              <a:rPr lang="en-US" sz="1800" dirty="0"/>
              <a:t>Used to develop an optimal strategy when a decision maker is faced with several decision alternatives and an uncertain set of future events.</a:t>
            </a:r>
          </a:p>
          <a:p>
            <a:pPr marL="870109" lvl="2" indent="-192881"/>
            <a:r>
              <a:rPr lang="en-US" sz="1800" dirty="0"/>
              <a:t>Employs </a:t>
            </a:r>
            <a:r>
              <a:rPr lang="en-US" sz="1800" b="1" dirty="0"/>
              <a:t>utility theory</a:t>
            </a:r>
            <a:r>
              <a:rPr lang="en-US" sz="1800" dirty="0"/>
              <a:t>, which assigns values to outcomes based on the decision maker’s attitude toward risk, loss, and other factors.</a:t>
            </a:r>
          </a:p>
          <a:p>
            <a:endParaRPr lang="en-US" dirty="0"/>
          </a:p>
        </p:txBody>
      </p:sp>
    </p:spTree>
    <p:extLst>
      <p:ext uri="{BB962C8B-B14F-4D97-AF65-F5344CB8AC3E}">
        <p14:creationId xmlns:p14="http://schemas.microsoft.com/office/powerpoint/2010/main" val="78421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rmAutofit/>
          </a:bodyPr>
          <a:lstStyle/>
          <a:p>
            <a:pPr algn="l"/>
            <a:r>
              <a:rPr lang="en-US" sz="4000" dirty="0">
                <a:solidFill>
                  <a:srgbClr val="6C0000"/>
                </a:solidFill>
                <a:latin typeface="Times New Roman" pitchFamily="18" charset="0"/>
                <a:cs typeface="Times New Roman" pitchFamily="18" charset="0"/>
              </a:rPr>
              <a:t>Introduction to data</a:t>
            </a:r>
            <a:endParaRPr lang="en-IN" sz="40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a:solidFill>
                  <a:srgbClr val="002060"/>
                </a:solidFill>
                <a:latin typeface="Times New Roman" pitchFamily="18" charset="0"/>
                <a:cs typeface="Times New Roman" pitchFamily="18" charset="0"/>
              </a:rPr>
              <a:t>Example:</a:t>
            </a:r>
          </a:p>
          <a:p>
            <a:pPr marL="0" indent="0">
              <a:buNone/>
            </a:pPr>
            <a:r>
              <a:rPr lang="en-US" dirty="0">
                <a:solidFill>
                  <a:srgbClr val="002060"/>
                </a:solidFill>
                <a:latin typeface="Times New Roman" pitchFamily="18" charset="0"/>
                <a:cs typeface="Times New Roman" pitchFamily="18" charset="0"/>
              </a:rPr>
              <a:t>            10, 25, …, </a:t>
            </a:r>
            <a:r>
              <a:rPr lang="en-PH" i="1" dirty="0">
                <a:solidFill>
                  <a:srgbClr val="000066"/>
                </a:solidFill>
              </a:rPr>
              <a:t>Stefani Joanne Angelina </a:t>
            </a:r>
            <a:r>
              <a:rPr lang="en-PH" i="1" dirty="0" err="1">
                <a:solidFill>
                  <a:srgbClr val="000066"/>
                </a:solidFill>
              </a:rPr>
              <a:t>Germanotta</a:t>
            </a:r>
            <a:r>
              <a:rPr lang="en-PH" i="1" dirty="0"/>
              <a:t>.</a:t>
            </a:r>
            <a:r>
              <a:rPr lang="en-US" dirty="0">
                <a:solidFill>
                  <a:srgbClr val="002060"/>
                </a:solidFill>
                <a:latin typeface="Times New Roman" pitchFamily="18" charset="0"/>
                <a:cs typeface="Times New Roman" pitchFamily="18" charset="0"/>
              </a:rPr>
              <a:t>, CS3202N, </a:t>
            </a:r>
            <a:r>
              <a:rPr lang="en-US" dirty="0">
                <a:solidFill>
                  <a:srgbClr val="000066"/>
                </a:solidFill>
                <a:latin typeface="Times New Roman" pitchFamily="18" charset="0"/>
                <a:cs typeface="Times New Roman" pitchFamily="18" charset="0"/>
                <a:hlinkClick r:id="rId2"/>
              </a:rPr>
              <a:t>psa@gov.ph</a:t>
            </a:r>
            <a:r>
              <a:rPr lang="en-US" dirty="0">
                <a:solidFill>
                  <a:srgbClr val="000066"/>
                </a:solidFill>
                <a:latin typeface="Times New Roman" pitchFamily="18" charset="0"/>
                <a:cs typeface="Times New Roman" pitchFamily="18" charset="0"/>
              </a:rPr>
              <a:t>, March 20, 05887, Jeff Bezos, etc.</a:t>
            </a:r>
          </a:p>
          <a:p>
            <a:pPr marL="0" indent="0">
              <a:buNone/>
            </a:pPr>
            <a:r>
              <a:rPr lang="en-US" dirty="0">
                <a:solidFill>
                  <a:srgbClr val="00B0F0"/>
                </a:solidFill>
                <a:latin typeface="Times New Roman" pitchFamily="18" charset="0"/>
                <a:cs typeface="Times New Roman" pitchFamily="18" charset="0"/>
              </a:rPr>
              <a:t>	</a:t>
            </a:r>
            <a:r>
              <a:rPr lang="en-US" dirty="0">
                <a:solidFill>
                  <a:srgbClr val="002060"/>
                </a:solidFill>
                <a:latin typeface="Times New Roman" pitchFamily="18" charset="0"/>
                <a:cs typeface="Times New Roman" pitchFamily="18" charset="0"/>
              </a:rPr>
              <a:t>Anything else?</a:t>
            </a:r>
          </a:p>
          <a:p>
            <a:pPr marL="0" indent="0">
              <a:buNone/>
            </a:pPr>
            <a:endParaRPr lang="en-US"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Data vs. </a:t>
            </a:r>
            <a:r>
              <a:rPr lang="en-US" dirty="0">
                <a:solidFill>
                  <a:srgbClr val="C00000"/>
                </a:solidFill>
                <a:latin typeface="Times New Roman" pitchFamily="18" charset="0"/>
                <a:cs typeface="Times New Roman" pitchFamily="18" charset="0"/>
              </a:rPr>
              <a:t>Information</a:t>
            </a:r>
          </a:p>
          <a:p>
            <a:pPr marL="0" indent="0">
              <a:buNone/>
            </a:pPr>
            <a:r>
              <a:rPr lang="en-US" dirty="0">
                <a:solidFill>
                  <a:srgbClr val="002060"/>
                </a:solidFill>
                <a:latin typeface="Times New Roman" pitchFamily="18" charset="0"/>
                <a:cs typeface="Times New Roman" pitchFamily="18" charset="0"/>
              </a:rPr>
              <a:t>	100.0, 0.0, 250.0, 150.0, 220.0, 300.0, 110.0</a:t>
            </a:r>
          </a:p>
          <a:p>
            <a:pPr marL="0" indent="0">
              <a:buNone/>
            </a:pPr>
            <a:r>
              <a:rPr lang="en-US" dirty="0">
                <a:solidFill>
                  <a:srgbClr val="002060"/>
                </a:solidFill>
                <a:latin typeface="Times New Roman" pitchFamily="18" charset="0"/>
                <a:cs typeface="Times New Roman" pitchFamily="18" charset="0"/>
              </a:rPr>
              <a:t>            Mark </a:t>
            </a:r>
            <a:r>
              <a:rPr lang="en-US" dirty="0" err="1">
                <a:solidFill>
                  <a:srgbClr val="002060"/>
                </a:solidFill>
                <a:latin typeface="Times New Roman" pitchFamily="18" charset="0"/>
                <a:cs typeface="Times New Roman" pitchFamily="18" charset="0"/>
              </a:rPr>
              <a:t>Zuckerberg</a:t>
            </a:r>
            <a:r>
              <a:rPr lang="en-US" dirty="0">
                <a:solidFill>
                  <a:srgbClr val="002060"/>
                </a:solidFill>
                <a:latin typeface="Times New Roman" pitchFamily="18" charset="0"/>
                <a:cs typeface="Times New Roman" pitchFamily="18" charset="0"/>
              </a:rPr>
              <a:t>, Michael Dell, Bill Gates</a:t>
            </a:r>
          </a:p>
          <a:p>
            <a:pPr marL="0" indent="0">
              <a:buNone/>
            </a:pPr>
            <a:r>
              <a:rPr lang="en-US" dirty="0">
                <a:solidFill>
                  <a:srgbClr val="002060"/>
                </a:solidFill>
                <a:latin typeface="Times New Roman" pitchFamily="18" charset="0"/>
                <a:cs typeface="Times New Roman" pitchFamily="18" charset="0"/>
              </a:rPr>
              <a:t>           </a:t>
            </a:r>
          </a:p>
          <a:p>
            <a:pPr marL="0" indent="0">
              <a:buNone/>
            </a:pPr>
            <a:r>
              <a:rPr lang="en-US" dirty="0">
                <a:solidFill>
                  <a:srgbClr val="002060"/>
                </a:solidFill>
                <a:latin typeface="Times New Roman" pitchFamily="18" charset="0"/>
                <a:cs typeface="Times New Roman" pitchFamily="18" charset="0"/>
              </a:rPr>
              <a:t>	Is there any information?</a:t>
            </a:r>
            <a:endParaRPr lang="en-IN"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17</a:t>
            </a:fld>
            <a:endParaRPr lang="en-IN" dirty="0"/>
          </a:p>
        </p:txBody>
      </p:sp>
    </p:spTree>
    <p:extLst>
      <p:ext uri="{BB962C8B-B14F-4D97-AF65-F5344CB8AC3E}">
        <p14:creationId xmlns:p14="http://schemas.microsoft.com/office/powerpoint/2010/main" val="154821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a:bodyPr>
          <a:lstStyle/>
          <a:p>
            <a:r>
              <a:rPr lang="en-IN" sz="4000" dirty="0">
                <a:solidFill>
                  <a:srgbClr val="960000"/>
                </a:solidFill>
                <a:latin typeface="Times New Roman" pitchFamily="18" charset="0"/>
                <a:cs typeface="Times New Roman" pitchFamily="18" charset="0"/>
              </a:rPr>
              <a:t>How large your data is?</a:t>
            </a:r>
          </a:p>
        </p:txBody>
      </p:sp>
      <p:sp>
        <p:nvSpPr>
          <p:cNvPr id="3" name="Content Placeholder 2"/>
          <p:cNvSpPr>
            <a:spLocks noGrp="1"/>
          </p:cNvSpPr>
          <p:nvPr>
            <p:ph idx="1"/>
          </p:nvPr>
        </p:nvSpPr>
        <p:spPr>
          <a:xfrm>
            <a:off x="457200" y="1935480"/>
            <a:ext cx="5050904" cy="4085808"/>
          </a:xfrm>
        </p:spPr>
        <p:txBody>
          <a:bodyPr>
            <a:normAutofit lnSpcReduction="10000"/>
          </a:bodyPr>
          <a:lstStyle/>
          <a:p>
            <a:r>
              <a:rPr lang="en-US" sz="2200" dirty="0">
                <a:latin typeface="Times New Roman" pitchFamily="18" charset="0"/>
                <a:cs typeface="Times New Roman" pitchFamily="18" charset="0"/>
              </a:rPr>
              <a:t>What is the maximum file size you have dealt so far?</a:t>
            </a:r>
          </a:p>
          <a:p>
            <a:pPr lvl="1"/>
            <a:r>
              <a:rPr lang="en-US" sz="1900" dirty="0">
                <a:latin typeface="Times New Roman" pitchFamily="18" charset="0"/>
                <a:cs typeface="Times New Roman" pitchFamily="18" charset="0"/>
              </a:rPr>
              <a:t>Movies/files/streaming video that you have used?</a:t>
            </a:r>
          </a:p>
          <a:p>
            <a:pPr algn="just"/>
            <a:endParaRPr lang="en-US" sz="2000" dirty="0">
              <a:latin typeface="Times New Roman" pitchFamily="18" charset="0"/>
              <a:cs typeface="Times New Roman" pitchFamily="18" charset="0"/>
            </a:endParaRPr>
          </a:p>
          <a:p>
            <a:r>
              <a:rPr lang="en-US" sz="2200" dirty="0">
                <a:latin typeface="Times New Roman" pitchFamily="18" charset="0"/>
                <a:cs typeface="Times New Roman" pitchFamily="18" charset="0"/>
              </a:rPr>
              <a:t>What is the maximum download speed you get?</a:t>
            </a:r>
          </a:p>
          <a:p>
            <a:pPr lvl="1"/>
            <a:r>
              <a:rPr lang="en-US" sz="1900" dirty="0">
                <a:latin typeface="Times New Roman" pitchFamily="18" charset="0"/>
                <a:cs typeface="Times New Roman" pitchFamily="18" charset="0"/>
              </a:rPr>
              <a:t>To retrieve data stored in distant locations?</a:t>
            </a:r>
          </a:p>
          <a:p>
            <a:pPr lvl="1" algn="just"/>
            <a:endParaRPr lang="en-US" sz="1800" dirty="0">
              <a:latin typeface="Times New Roman" pitchFamily="18" charset="0"/>
              <a:cs typeface="Times New Roman" pitchFamily="18" charset="0"/>
            </a:endParaRPr>
          </a:p>
          <a:p>
            <a:r>
              <a:rPr lang="en-US" sz="2200" dirty="0">
                <a:latin typeface="Times New Roman" pitchFamily="18" charset="0"/>
                <a:cs typeface="Times New Roman" pitchFamily="18" charset="0"/>
              </a:rPr>
              <a:t>How fast your computation is?</a:t>
            </a:r>
          </a:p>
          <a:p>
            <a:pPr lvl="1"/>
            <a:r>
              <a:rPr lang="en-US" sz="1900" dirty="0">
                <a:latin typeface="Times New Roman" pitchFamily="18" charset="0"/>
                <a:cs typeface="Times New Roman" pitchFamily="18" charset="0"/>
              </a:rPr>
              <a:t>How much time to just transfer from you, process and get result?</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518200"/>
            <a:ext cx="3181350" cy="2162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2D238DB-7230-45D0-89A2-1890D4DEDBDF}" type="slidenum">
              <a:rPr lang="en-IN" smtClean="0"/>
              <a:pPr/>
              <a:t>18</a:t>
            </a:fld>
            <a:endParaRPr lang="en-IN" dirty="0"/>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203083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a:bodyPr>
          <a:lstStyle/>
          <a:p>
            <a:r>
              <a:rPr lang="en-IN" sz="4000" dirty="0">
                <a:solidFill>
                  <a:srgbClr val="960000"/>
                </a:solidFill>
                <a:latin typeface="Times New Roman" pitchFamily="18" charset="0"/>
                <a:cs typeface="Times New Roman" pitchFamily="18" charset="0"/>
              </a:rPr>
              <a:t>Growth of data</a:t>
            </a:r>
          </a:p>
        </p:txBody>
      </p:sp>
      <p:sp>
        <p:nvSpPr>
          <p:cNvPr id="5" name="Slide Number Placeholder 4"/>
          <p:cNvSpPr>
            <a:spLocks noGrp="1"/>
          </p:cNvSpPr>
          <p:nvPr>
            <p:ph type="sldNum" sz="quarter" idx="12"/>
          </p:nvPr>
        </p:nvSpPr>
        <p:spPr/>
        <p:txBody>
          <a:bodyPr/>
          <a:lstStyle/>
          <a:p>
            <a:fld id="{E2D238DB-7230-45D0-89A2-1890D4DEDBDF}" type="slidenum">
              <a:rPr lang="en-IN" smtClean="0"/>
              <a:pPr/>
              <a:t>19</a:t>
            </a:fld>
            <a:endParaRPr lang="en-IN" dirty="0"/>
          </a:p>
        </p:txBody>
      </p:sp>
      <p:sp>
        <p:nvSpPr>
          <p:cNvPr id="6" name="Date Placeholder 5"/>
          <p:cNvSpPr>
            <a:spLocks noGrp="1"/>
          </p:cNvSpPr>
          <p:nvPr>
            <p:ph type="dt" sz="half" idx="10"/>
          </p:nvPr>
        </p:nvSpPr>
        <p:spPr/>
        <p:txBody>
          <a:bodyPr/>
          <a:lstStyle/>
          <a:p>
            <a:r>
              <a:rPr lang="en-US" dirty="0"/>
              <a:t>CS 3203: Data Analytics</a:t>
            </a:r>
            <a:endParaRPr lang="en-IN" dirty="0"/>
          </a:p>
        </p:txBody>
      </p:sp>
      <p:pic>
        <p:nvPicPr>
          <p:cNvPr id="9" name="Picture 8"/>
          <p:cNvPicPr>
            <a:picLocks noChangeAspect="1"/>
          </p:cNvPicPr>
          <p:nvPr/>
        </p:nvPicPr>
        <p:blipFill>
          <a:blip r:embed="rId2"/>
          <a:stretch>
            <a:fillRect/>
          </a:stretch>
        </p:blipFill>
        <p:spPr>
          <a:xfrm>
            <a:off x="1835696" y="2060848"/>
            <a:ext cx="5328592" cy="1789337"/>
          </a:xfrm>
          <a:prstGeom prst="rect">
            <a:avLst/>
          </a:prstGeom>
        </p:spPr>
      </p:pic>
      <p:pic>
        <p:nvPicPr>
          <p:cNvPr id="10" name="Picture 9" descr="Screen shot 2013-01-13 at 4.07.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647" y="4869160"/>
            <a:ext cx="5546690" cy="596656"/>
          </a:xfrm>
          <a:prstGeom prst="rect">
            <a:avLst/>
          </a:prstGeom>
        </p:spPr>
      </p:pic>
    </p:spTree>
    <p:extLst>
      <p:ext uri="{BB962C8B-B14F-4D97-AF65-F5344CB8AC3E}">
        <p14:creationId xmlns:p14="http://schemas.microsoft.com/office/powerpoint/2010/main" val="27601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908764"/>
            <a:ext cx="7931224" cy="5940762"/>
          </a:xfrm>
          <a:prstGeom prst="rect">
            <a:avLst/>
          </a:prstGeom>
        </p:spPr>
      </p:pic>
      <p:sp>
        <p:nvSpPr>
          <p:cNvPr id="2" name="Title 1"/>
          <p:cNvSpPr>
            <a:spLocks noGrp="1"/>
          </p:cNvSpPr>
          <p:nvPr>
            <p:ph type="title"/>
          </p:nvPr>
        </p:nvSpPr>
        <p:spPr>
          <a:xfrm>
            <a:off x="450186" y="456051"/>
            <a:ext cx="8229600" cy="492664"/>
          </a:xfrm>
        </p:spPr>
        <p:txBody>
          <a:bodyPr>
            <a:normAutofit fontScale="90000"/>
          </a:bodyPr>
          <a:lstStyle/>
          <a:p>
            <a:pPr algn="r"/>
            <a:r>
              <a:rPr lang="en-US" dirty="0"/>
              <a:t>Quote of the day..</a:t>
            </a:r>
            <a:endParaRPr lang="en-GB" dirty="0"/>
          </a:p>
        </p:txBody>
      </p:sp>
      <p:sp>
        <p:nvSpPr>
          <p:cNvPr id="3" name="Content Placeholder 2"/>
          <p:cNvSpPr>
            <a:spLocks noGrp="1"/>
          </p:cNvSpPr>
          <p:nvPr>
            <p:ph idx="1"/>
          </p:nvPr>
        </p:nvSpPr>
        <p:spPr>
          <a:xfrm>
            <a:off x="457200" y="2348880"/>
            <a:ext cx="8229600" cy="3384376"/>
          </a:xfrm>
        </p:spPr>
        <p:txBody>
          <a:bodyPr/>
          <a:lstStyle/>
          <a:p>
            <a:r>
              <a:rPr lang="en-US" dirty="0"/>
              <a:t>It is very easy to be a teacher, but very difficult to be a student.</a:t>
            </a:r>
          </a:p>
          <a:p>
            <a:pPr lvl="1"/>
            <a:r>
              <a:rPr lang="en-US" dirty="0"/>
              <a:t>A good student has to learn many concepts, perform in examinations, loyal to his teacher and others.</a:t>
            </a:r>
          </a:p>
          <a:p>
            <a:pPr lvl="6"/>
            <a:r>
              <a:rPr lang="en-US" dirty="0"/>
              <a:t>Quote from </a:t>
            </a:r>
            <a:r>
              <a:rPr lang="en-US" dirty="0" err="1"/>
              <a:t>Hichcki</a:t>
            </a:r>
            <a:r>
              <a:rPr lang="en-US" dirty="0"/>
              <a:t>, a Hindi feature film directed by </a:t>
            </a:r>
            <a:r>
              <a:rPr lang="en-US" dirty="0" err="1"/>
              <a:t>Siddharth</a:t>
            </a:r>
            <a:r>
              <a:rPr lang="en-US" dirty="0"/>
              <a:t> P. Malhotra.</a:t>
            </a:r>
            <a:endParaRPr lang="en-GB" dirty="0"/>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2</a:t>
            </a:fld>
            <a:endParaRPr lang="en-IN" dirty="0"/>
          </a:p>
        </p:txBody>
      </p:sp>
    </p:spTree>
    <p:extLst>
      <p:ext uri="{BB962C8B-B14F-4D97-AF65-F5344CB8AC3E}">
        <p14:creationId xmlns:p14="http://schemas.microsoft.com/office/powerpoint/2010/main" val="4109128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4000" dirty="0">
                <a:solidFill>
                  <a:srgbClr val="960000"/>
                </a:solidFill>
              </a:rPr>
              <a:t>Sources of data</a:t>
            </a:r>
            <a:endParaRPr lang="en-IN" sz="4000" dirty="0">
              <a:solidFill>
                <a:srgbClr val="960000"/>
              </a:solidFill>
            </a:endParaRPr>
          </a:p>
        </p:txBody>
      </p:sp>
      <p:sp>
        <p:nvSpPr>
          <p:cNvPr id="3" name="Content Placeholder 2"/>
          <p:cNvSpPr>
            <a:spLocks noGrp="1"/>
          </p:cNvSpPr>
          <p:nvPr>
            <p:ph sz="half" idx="1"/>
          </p:nvPr>
        </p:nvSpPr>
        <p:spPr>
          <a:xfrm>
            <a:off x="457200" y="1920085"/>
            <a:ext cx="8147248" cy="4434840"/>
          </a:xfrm>
        </p:spPr>
        <p:txBody>
          <a:bodyPr/>
          <a:lstStyle/>
          <a:p>
            <a:r>
              <a:rPr lang="en-US" sz="2000" dirty="0"/>
              <a:t>“Every day, we create 2.5 quintillion bytes of data</a:t>
            </a:r>
          </a:p>
          <a:p>
            <a:pPr lvl="1"/>
            <a:r>
              <a:rPr lang="en-US" sz="1800" dirty="0"/>
              <a:t>So much that 90% of the data in the world today has been created in the last two years alone. </a:t>
            </a:r>
          </a:p>
          <a:p>
            <a:pPr lvl="4"/>
            <a:endParaRPr lang="en-US" sz="1200" dirty="0"/>
          </a:p>
          <a:p>
            <a:pPr lvl="1"/>
            <a:r>
              <a:rPr lang="en-US" sz="2000" dirty="0"/>
              <a:t>The data come from several sources </a:t>
            </a:r>
          </a:p>
          <a:p>
            <a:pPr lvl="2"/>
            <a:r>
              <a:rPr lang="en-US" sz="1800" dirty="0">
                <a:solidFill>
                  <a:srgbClr val="000066"/>
                </a:solidFill>
              </a:rPr>
              <a:t>sensors used to gather climate information</a:t>
            </a:r>
          </a:p>
          <a:p>
            <a:pPr lvl="2"/>
            <a:r>
              <a:rPr lang="en-US" sz="1800" dirty="0">
                <a:solidFill>
                  <a:srgbClr val="000066"/>
                </a:solidFill>
              </a:rPr>
              <a:t>posts to social media sites,</a:t>
            </a:r>
          </a:p>
          <a:p>
            <a:pPr lvl="2"/>
            <a:r>
              <a:rPr lang="en-US" sz="1800" dirty="0">
                <a:solidFill>
                  <a:srgbClr val="000066"/>
                </a:solidFill>
              </a:rPr>
              <a:t>digital pictures and videos</a:t>
            </a:r>
          </a:p>
          <a:p>
            <a:pPr lvl="2"/>
            <a:r>
              <a:rPr lang="en-US" sz="1800" dirty="0">
                <a:solidFill>
                  <a:srgbClr val="000066"/>
                </a:solidFill>
              </a:rPr>
              <a:t>purchase transaction records</a:t>
            </a:r>
          </a:p>
          <a:p>
            <a:pPr lvl="2"/>
            <a:r>
              <a:rPr lang="en-US" sz="1800" dirty="0">
                <a:solidFill>
                  <a:srgbClr val="000066"/>
                </a:solidFill>
              </a:rPr>
              <a:t>cell phone GPS signals </a:t>
            </a:r>
          </a:p>
          <a:p>
            <a:pPr marL="667512" lvl="2" indent="0">
              <a:buNone/>
            </a:pPr>
            <a:endParaRPr lang="en-US" sz="800" dirty="0"/>
          </a:p>
          <a:p>
            <a:pPr marL="667512" lvl="2" indent="0">
              <a:buNone/>
            </a:pPr>
            <a:r>
              <a:rPr lang="en-US" sz="1800" dirty="0"/>
              <a:t>		etc.			…… to name a few!</a:t>
            </a:r>
          </a:p>
          <a:p>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20</a:t>
            </a:fld>
            <a:endParaRPr lang="en-IN"/>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38665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52" y="620688"/>
            <a:ext cx="8229600" cy="780696"/>
          </a:xfrm>
        </p:spPr>
        <p:txBody>
          <a:bodyPr>
            <a:noAutofit/>
          </a:bodyPr>
          <a:lstStyle/>
          <a:p>
            <a:r>
              <a:rPr lang="en-US" sz="4000" dirty="0">
                <a:solidFill>
                  <a:srgbClr val="960000"/>
                </a:solidFill>
              </a:rPr>
              <a:t>Examples</a:t>
            </a:r>
            <a:endParaRPr lang="en-IN" sz="4000" dirty="0">
              <a:solidFill>
                <a:srgbClr val="960000"/>
              </a:solidFill>
            </a:endParaRPr>
          </a:p>
        </p:txBody>
      </p:sp>
      <p:grpSp>
        <p:nvGrpSpPr>
          <p:cNvPr id="6" name="Group 5"/>
          <p:cNvGrpSpPr/>
          <p:nvPr/>
        </p:nvGrpSpPr>
        <p:grpSpPr>
          <a:xfrm>
            <a:off x="651218" y="1734089"/>
            <a:ext cx="2780761" cy="2202149"/>
            <a:chOff x="320661" y="1694798"/>
            <a:chExt cx="2780761" cy="2202149"/>
          </a:xfrm>
        </p:grpSpPr>
        <p:pic>
          <p:nvPicPr>
            <p:cNvPr id="7" name="Picture 6"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8" name="TextBox 7"/>
            <p:cNvSpPr txBox="1"/>
            <p:nvPr/>
          </p:nvSpPr>
          <p:spPr>
            <a:xfrm>
              <a:off x="320661" y="3312172"/>
              <a:ext cx="2780761"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9" name="Group 8"/>
          <p:cNvGrpSpPr/>
          <p:nvPr/>
        </p:nvGrpSpPr>
        <p:grpSpPr>
          <a:xfrm>
            <a:off x="4558452" y="1734089"/>
            <a:ext cx="2911586" cy="2266488"/>
            <a:chOff x="3047431" y="1677257"/>
            <a:chExt cx="3010229" cy="2266488"/>
          </a:xfrm>
        </p:grpSpPr>
        <p:pic>
          <p:nvPicPr>
            <p:cNvPr id="10" name="Picture 9"/>
            <p:cNvPicPr>
              <a:picLocks noChangeAspect="1"/>
            </p:cNvPicPr>
            <p:nvPr/>
          </p:nvPicPr>
          <p:blipFill>
            <a:blip r:embed="rId3"/>
            <a:stretch>
              <a:fillRect/>
            </a:stretch>
          </p:blipFill>
          <p:spPr>
            <a:xfrm>
              <a:off x="4641644" y="1868931"/>
              <a:ext cx="994591" cy="671289"/>
            </a:xfrm>
            <a:prstGeom prst="rect">
              <a:avLst/>
            </a:prstGeom>
          </p:spPr>
        </p:pic>
        <p:pic>
          <p:nvPicPr>
            <p:cNvPr id="11" name="Picture 10"/>
            <p:cNvPicPr>
              <a:picLocks noChangeAspect="1"/>
            </p:cNvPicPr>
            <p:nvPr/>
          </p:nvPicPr>
          <p:blipFill>
            <a:blip r:embed="rId4"/>
            <a:stretch>
              <a:fillRect/>
            </a:stretch>
          </p:blipFill>
          <p:spPr>
            <a:xfrm>
              <a:off x="3841011" y="1868931"/>
              <a:ext cx="800633" cy="671289"/>
            </a:xfrm>
            <a:prstGeom prst="rect">
              <a:avLst/>
            </a:prstGeom>
          </p:spPr>
        </p:pic>
        <p:pic>
          <p:nvPicPr>
            <p:cNvPr id="12" name="Picture 11"/>
            <p:cNvPicPr>
              <a:picLocks noChangeAspect="1"/>
            </p:cNvPicPr>
            <p:nvPr/>
          </p:nvPicPr>
          <p:blipFill>
            <a:blip r:embed="rId5"/>
            <a:stretch>
              <a:fillRect/>
            </a:stretch>
          </p:blipFill>
          <p:spPr>
            <a:xfrm>
              <a:off x="4651715" y="2540220"/>
              <a:ext cx="984520" cy="747822"/>
            </a:xfrm>
            <a:prstGeom prst="rect">
              <a:avLst/>
            </a:prstGeom>
          </p:spPr>
        </p:pic>
        <p:pic>
          <p:nvPicPr>
            <p:cNvPr id="13" name="Picture 12"/>
            <p:cNvPicPr>
              <a:picLocks noChangeAspect="1"/>
            </p:cNvPicPr>
            <p:nvPr/>
          </p:nvPicPr>
          <p:blipFill>
            <a:blip r:embed="rId6"/>
            <a:stretch>
              <a:fillRect/>
            </a:stretch>
          </p:blipFill>
          <p:spPr>
            <a:xfrm>
              <a:off x="3047431" y="1677257"/>
              <a:ext cx="691475" cy="968065"/>
            </a:xfrm>
            <a:prstGeom prst="rect">
              <a:avLst/>
            </a:prstGeom>
          </p:spPr>
        </p:pic>
        <p:pic>
          <p:nvPicPr>
            <p:cNvPr id="14" name="Picture 13"/>
            <p:cNvPicPr>
              <a:picLocks noChangeAspect="1"/>
            </p:cNvPicPr>
            <p:nvPr/>
          </p:nvPicPr>
          <p:blipFill>
            <a:blip r:embed="rId7"/>
            <a:stretch>
              <a:fillRect/>
            </a:stretch>
          </p:blipFill>
          <p:spPr>
            <a:xfrm>
              <a:off x="3492577" y="2540220"/>
              <a:ext cx="1149067" cy="747822"/>
            </a:xfrm>
            <a:prstGeom prst="rect">
              <a:avLst/>
            </a:prstGeom>
          </p:spPr>
        </p:pic>
        <p:sp>
          <p:nvSpPr>
            <p:cNvPr id="16" name="TextBox 15"/>
            <p:cNvSpPr txBox="1"/>
            <p:nvPr/>
          </p:nvSpPr>
          <p:spPr>
            <a:xfrm>
              <a:off x="3289353" y="3358970"/>
              <a:ext cx="276830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7" name="Group 16"/>
          <p:cNvGrpSpPr/>
          <p:nvPr/>
        </p:nvGrpSpPr>
        <p:grpSpPr>
          <a:xfrm>
            <a:off x="651218" y="4491965"/>
            <a:ext cx="3084178" cy="1359827"/>
            <a:chOff x="6115278" y="1765168"/>
            <a:chExt cx="3084178" cy="1359827"/>
          </a:xfrm>
        </p:grpSpPr>
        <p:pic>
          <p:nvPicPr>
            <p:cNvPr id="18" name="Picture 17"/>
            <p:cNvPicPr>
              <a:picLocks noChangeAspect="1"/>
            </p:cNvPicPr>
            <p:nvPr/>
          </p:nvPicPr>
          <p:blipFill>
            <a:blip r:embed="rId8"/>
            <a:stretch>
              <a:fillRect/>
            </a:stretch>
          </p:blipFill>
          <p:spPr>
            <a:xfrm>
              <a:off x="7575339" y="1765168"/>
              <a:ext cx="797063" cy="797063"/>
            </a:xfrm>
            <a:prstGeom prst="rect">
              <a:avLst/>
            </a:prstGeom>
          </p:spPr>
        </p:pic>
        <p:pic>
          <p:nvPicPr>
            <p:cNvPr id="19" name="Picture 18"/>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3084178"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21" name="Group 20"/>
          <p:cNvGrpSpPr/>
          <p:nvPr/>
        </p:nvGrpSpPr>
        <p:grpSpPr>
          <a:xfrm>
            <a:off x="4872729" y="4450652"/>
            <a:ext cx="3161506" cy="1474374"/>
            <a:chOff x="5859696" y="3469326"/>
            <a:chExt cx="3161506" cy="1474374"/>
          </a:xfrm>
        </p:grpSpPr>
        <p:pic>
          <p:nvPicPr>
            <p:cNvPr id="22" name="Picture 21"/>
            <p:cNvPicPr>
              <a:picLocks noChangeAspect="1"/>
            </p:cNvPicPr>
            <p:nvPr/>
          </p:nvPicPr>
          <p:blipFill>
            <a:blip r:embed="rId10"/>
            <a:stretch>
              <a:fillRect/>
            </a:stretch>
          </p:blipFill>
          <p:spPr>
            <a:xfrm>
              <a:off x="6369098" y="3501410"/>
              <a:ext cx="984502" cy="640989"/>
            </a:xfrm>
            <a:prstGeom prst="rect">
              <a:avLst/>
            </a:prstGeom>
          </p:spPr>
        </p:pic>
        <p:pic>
          <p:nvPicPr>
            <p:cNvPr id="23" name="Picture 22"/>
            <p:cNvPicPr>
              <a:picLocks noChangeAspect="1"/>
            </p:cNvPicPr>
            <p:nvPr/>
          </p:nvPicPr>
          <p:blipFill>
            <a:blip r:embed="rId11"/>
            <a:stretch>
              <a:fillRect/>
            </a:stretch>
          </p:blipFill>
          <p:spPr>
            <a:xfrm>
              <a:off x="7353600" y="3469326"/>
              <a:ext cx="1143056" cy="643377"/>
            </a:xfrm>
            <a:prstGeom prst="rect">
              <a:avLst/>
            </a:prstGeom>
          </p:spPr>
        </p:pic>
        <p:sp>
          <p:nvSpPr>
            <p:cNvPr id="24" name="TextBox 23"/>
            <p:cNvSpPr txBox="1"/>
            <p:nvPr/>
          </p:nvSpPr>
          <p:spPr>
            <a:xfrm>
              <a:off x="5859696" y="4112703"/>
              <a:ext cx="3161506" cy="830997"/>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4" name="Slide Number Placeholder 3"/>
          <p:cNvSpPr>
            <a:spLocks noGrp="1"/>
          </p:cNvSpPr>
          <p:nvPr>
            <p:ph type="sldNum" sz="quarter" idx="12"/>
          </p:nvPr>
        </p:nvSpPr>
        <p:spPr/>
        <p:txBody>
          <a:bodyPr/>
          <a:lstStyle/>
          <a:p>
            <a:fld id="{E2D238DB-7230-45D0-89A2-1890D4DEDBDF}" type="slidenum">
              <a:rPr lang="en-IN" smtClean="0"/>
              <a:pPr/>
              <a:t>21</a:t>
            </a:fld>
            <a:endParaRPr lang="en-IN"/>
          </a:p>
        </p:txBody>
      </p:sp>
      <p:sp>
        <p:nvSpPr>
          <p:cNvPr id="5" name="Date Placeholder 4"/>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32184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4000" b="1" dirty="0">
                <a:solidFill>
                  <a:srgbClr val="960000"/>
                </a:solidFill>
                <a:latin typeface="Times New Roman" pitchFamily="18" charset="0"/>
                <a:cs typeface="Times New Roman" pitchFamily="18" charset="0"/>
              </a:rPr>
              <a:t>Now data is Big data!</a:t>
            </a:r>
            <a:endParaRPr lang="en-IN" sz="4000" b="1" dirty="0">
              <a:solidFill>
                <a:srgbClr val="960000"/>
              </a:solidFill>
              <a:latin typeface="Times New Roman" pitchFamily="18" charset="0"/>
              <a:cs typeface="Times New Roman" pitchFamily="18" charset="0"/>
            </a:endParaRPr>
          </a:p>
        </p:txBody>
      </p:sp>
      <p:sp>
        <p:nvSpPr>
          <p:cNvPr id="3" name="Content Placeholder 2"/>
          <p:cNvSpPr>
            <a:spLocks noGrp="1"/>
          </p:cNvSpPr>
          <p:nvPr>
            <p:ph sz="half" idx="1"/>
          </p:nvPr>
        </p:nvSpPr>
        <p:spPr>
          <a:xfrm>
            <a:off x="457200" y="1920085"/>
            <a:ext cx="8147248" cy="4434840"/>
          </a:xfrm>
        </p:spPr>
        <p:txBody>
          <a:bodyPr/>
          <a:lstStyle/>
          <a:p>
            <a:r>
              <a:rPr lang="en-US" sz="2400" dirty="0">
                <a:solidFill>
                  <a:srgbClr val="0000FF"/>
                </a:solidFill>
              </a:rPr>
              <a:t>No single standard definition!</a:t>
            </a:r>
          </a:p>
          <a:p>
            <a:endParaRPr lang="en-IN" dirty="0"/>
          </a:p>
          <a:p>
            <a:r>
              <a:rPr lang="en-IN" sz="2400" dirty="0"/>
              <a:t>‘Big-data’ is similar to ‘Small-data’, but bigger </a:t>
            </a:r>
          </a:p>
          <a:p>
            <a:pPr marL="393192" lvl="1" indent="0">
              <a:buNone/>
            </a:pPr>
            <a:r>
              <a:rPr lang="en-IN" sz="2000" dirty="0"/>
              <a:t>…but having data bigger consequently requires different approaches</a:t>
            </a:r>
          </a:p>
          <a:p>
            <a:pPr lvl="2"/>
            <a:r>
              <a:rPr lang="en-IN" sz="1800" dirty="0"/>
              <a:t>techniques, tools and architectures </a:t>
            </a:r>
          </a:p>
          <a:p>
            <a:pPr lvl="8"/>
            <a:endParaRPr lang="en-IN" dirty="0"/>
          </a:p>
          <a:p>
            <a:pPr marL="393192" lvl="1" indent="0">
              <a:buNone/>
            </a:pPr>
            <a:r>
              <a:rPr lang="en-IN" dirty="0"/>
              <a:t>…</a:t>
            </a:r>
            <a:r>
              <a:rPr lang="en-IN" sz="2000" dirty="0"/>
              <a:t>to solve: new problems</a:t>
            </a:r>
          </a:p>
          <a:p>
            <a:pPr marL="667512" lvl="2" indent="0">
              <a:buNone/>
            </a:pPr>
            <a:r>
              <a:rPr lang="en-IN" dirty="0"/>
              <a:t>    …and, of course, in a better way</a:t>
            </a:r>
          </a:p>
          <a:p>
            <a:endParaRPr lang="en-IN" dirty="0"/>
          </a:p>
          <a:p>
            <a:endParaRPr lang="en-IN" dirty="0"/>
          </a:p>
        </p:txBody>
      </p:sp>
      <p:sp>
        <p:nvSpPr>
          <p:cNvPr id="7" name="Rectangle 6"/>
          <p:cNvSpPr/>
          <p:nvPr/>
        </p:nvSpPr>
        <p:spPr>
          <a:xfrm>
            <a:off x="535445" y="5517232"/>
            <a:ext cx="7992888" cy="923330"/>
          </a:xfrm>
          <a:prstGeom prst="rect">
            <a:avLst/>
          </a:prstGeom>
        </p:spPr>
        <p:txBody>
          <a:bodyPr wrap="square">
            <a:spAutoFit/>
          </a:bodyPr>
          <a:lstStyle/>
          <a:p>
            <a:pPr algn="just"/>
            <a:r>
              <a:rPr lang="en-US" b="1" i="1" dirty="0">
                <a:solidFill>
                  <a:srgbClr val="800000"/>
                </a:solidFill>
              </a:rPr>
              <a:t>Big data</a:t>
            </a:r>
            <a:r>
              <a:rPr lang="en-US" dirty="0"/>
              <a:t> </a:t>
            </a:r>
            <a:r>
              <a:rPr lang="en-US" dirty="0">
                <a:solidFill>
                  <a:srgbClr val="2759E5"/>
                </a:solidFill>
              </a:rPr>
              <a:t>is data whose scale, diversity, and complexity require new architecture, techniques, algorithms, and </a:t>
            </a:r>
            <a:r>
              <a:rPr lang="en-US" b="1" dirty="0">
                <a:solidFill>
                  <a:srgbClr val="960000"/>
                </a:solidFill>
              </a:rPr>
              <a:t>analytics</a:t>
            </a:r>
            <a:r>
              <a:rPr lang="en-US" dirty="0">
                <a:solidFill>
                  <a:srgbClr val="2759E5"/>
                </a:solidFill>
              </a:rPr>
              <a:t> to manage it and extract value and </a:t>
            </a:r>
            <a:r>
              <a:rPr lang="en-US" dirty="0">
                <a:solidFill>
                  <a:srgbClr val="960000"/>
                </a:solidFill>
              </a:rPr>
              <a:t>hidden knowledge </a:t>
            </a:r>
            <a:r>
              <a:rPr lang="en-US" dirty="0">
                <a:solidFill>
                  <a:srgbClr val="2759E5"/>
                </a:solidFill>
              </a:rPr>
              <a:t>from it…</a:t>
            </a:r>
          </a:p>
        </p:txBody>
      </p:sp>
      <p:sp>
        <p:nvSpPr>
          <p:cNvPr id="5" name="Slide Number Placeholder 4"/>
          <p:cNvSpPr>
            <a:spLocks noGrp="1"/>
          </p:cNvSpPr>
          <p:nvPr>
            <p:ph type="sldNum" sz="quarter" idx="12"/>
          </p:nvPr>
        </p:nvSpPr>
        <p:spPr/>
        <p:txBody>
          <a:bodyPr/>
          <a:lstStyle/>
          <a:p>
            <a:fld id="{E2D238DB-7230-45D0-89A2-1890D4DEDBDF}" type="slidenum">
              <a:rPr lang="en-IN" smtClean="0"/>
              <a:pPr/>
              <a:t>22</a:t>
            </a:fld>
            <a:endParaRPr lang="en-IN"/>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1185727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4000" dirty="0">
                <a:solidFill>
                  <a:srgbClr val="960000"/>
                </a:solidFill>
                <a:latin typeface="Times New Roman" pitchFamily="18" charset="0"/>
                <a:cs typeface="Times New Roman" pitchFamily="18" charset="0"/>
              </a:rPr>
              <a:t>Characteristics of Big data: </a:t>
            </a:r>
            <a:r>
              <a:rPr lang="en-US" sz="4000" b="1" dirty="0">
                <a:solidFill>
                  <a:srgbClr val="960000"/>
                </a:solidFill>
                <a:latin typeface="Times New Roman" pitchFamily="18" charset="0"/>
                <a:cs typeface="Times New Roman" pitchFamily="18" charset="0"/>
              </a:rPr>
              <a:t>V3</a:t>
            </a:r>
            <a:r>
              <a:rPr lang="en-US" sz="4000" dirty="0">
                <a:solidFill>
                  <a:srgbClr val="960000"/>
                </a:solidFill>
                <a:latin typeface="Times New Roman" pitchFamily="18" charset="0"/>
                <a:cs typeface="Times New Roman" pitchFamily="18" charset="0"/>
              </a:rPr>
              <a:t> </a:t>
            </a:r>
            <a:endParaRPr lang="en-IN" sz="4000" dirty="0">
              <a:solidFill>
                <a:srgbClr val="960000"/>
              </a:solidFill>
              <a:latin typeface="Times New Roman" pitchFamily="18" charset="0"/>
              <a:cs typeface="Times New Roman" pitchFamily="18" charset="0"/>
            </a:endParaRPr>
          </a:p>
        </p:txBody>
      </p:sp>
      <p:pic>
        <p:nvPicPr>
          <p:cNvPr id="8" name="Picture 7" descr="Screen shot 2013-01-13 at 4.45.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48" y="1795882"/>
            <a:ext cx="1962503" cy="2370395"/>
          </a:xfrm>
          <a:prstGeom prst="rect">
            <a:avLst/>
          </a:prstGeom>
        </p:spPr>
      </p:pic>
      <p:pic>
        <p:nvPicPr>
          <p:cNvPr id="9" name="Picture 8"/>
          <p:cNvPicPr>
            <a:picLocks noChangeAspect="1"/>
          </p:cNvPicPr>
          <p:nvPr/>
        </p:nvPicPr>
        <p:blipFill>
          <a:blip r:embed="rId3"/>
          <a:stretch>
            <a:fillRect/>
          </a:stretch>
        </p:blipFill>
        <p:spPr>
          <a:xfrm>
            <a:off x="395536" y="4437112"/>
            <a:ext cx="2559729" cy="1777866"/>
          </a:xfrm>
          <a:prstGeom prst="rect">
            <a:avLst/>
          </a:prstGeom>
        </p:spPr>
      </p:pic>
      <p:pic>
        <p:nvPicPr>
          <p:cNvPr id="6" name="Picture 7" descr="V3_3_2"/>
          <p:cNvPicPr>
            <a:picLocks noChangeAspect="1" noChangeArrowheads="1"/>
          </p:cNvPicPr>
          <p:nvPr/>
        </p:nvPicPr>
        <p:blipFill>
          <a:blip r:embed="rId4">
            <a:extLst>
              <a:ext uri="{28A0092B-C50C-407E-A947-70E740481C1C}">
                <a14:useLocalDpi xmlns:a14="http://schemas.microsoft.com/office/drawing/2010/main" val="0"/>
              </a:ext>
            </a:extLst>
          </a:blip>
          <a:srcRect r="6102"/>
          <a:stretch>
            <a:fillRect/>
          </a:stretch>
        </p:blipFill>
        <p:spPr bwMode="auto">
          <a:xfrm>
            <a:off x="4427984" y="2348880"/>
            <a:ext cx="4616450"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E2D238DB-7230-45D0-89A2-1890D4DEDBDF}" type="slidenum">
              <a:rPr lang="en-IN" smtClean="0"/>
              <a:pPr/>
              <a:t>23</a:t>
            </a:fld>
            <a:endParaRPr lang="en-IN"/>
          </a:p>
        </p:txBody>
      </p:sp>
      <p:sp>
        <p:nvSpPr>
          <p:cNvPr id="5" name="Date Placeholder 4"/>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2879578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4000" b="1" dirty="0">
                <a:solidFill>
                  <a:srgbClr val="960000"/>
                </a:solidFill>
                <a:latin typeface="Times New Roman" pitchFamily="18" charset="0"/>
                <a:cs typeface="Times New Roman" pitchFamily="18" charset="0"/>
              </a:rPr>
              <a:t>V3</a:t>
            </a:r>
            <a:r>
              <a:rPr lang="en-US" sz="4000" dirty="0">
                <a:solidFill>
                  <a:srgbClr val="960000"/>
                </a:solidFill>
                <a:latin typeface="Times New Roman" pitchFamily="18" charset="0"/>
                <a:cs typeface="Times New Roman" pitchFamily="18" charset="0"/>
              </a:rPr>
              <a:t> </a:t>
            </a:r>
            <a:r>
              <a:rPr lang="en-US" sz="4000" b="1" dirty="0">
                <a:solidFill>
                  <a:srgbClr val="960000"/>
                </a:solidFill>
                <a:latin typeface="Times New Roman" pitchFamily="18" charset="0"/>
                <a:cs typeface="Times New Roman" pitchFamily="18" charset="0"/>
              </a:rPr>
              <a:t>: </a:t>
            </a:r>
            <a:r>
              <a:rPr lang="en-US" sz="4000" dirty="0">
                <a:solidFill>
                  <a:srgbClr val="960000"/>
                </a:solidFill>
                <a:latin typeface="Times New Roman" pitchFamily="18" charset="0"/>
                <a:cs typeface="Times New Roman" pitchFamily="18" charset="0"/>
              </a:rPr>
              <a:t>V for Volume</a:t>
            </a:r>
            <a:endParaRPr lang="en-IN" sz="4000" dirty="0">
              <a:solidFill>
                <a:srgbClr val="960000"/>
              </a:solidFill>
              <a:latin typeface="Times New Roman" pitchFamily="18" charset="0"/>
              <a:cs typeface="Times New Roman" pitchFamily="18" charset="0"/>
            </a:endParaRPr>
          </a:p>
        </p:txBody>
      </p:sp>
      <p:pic>
        <p:nvPicPr>
          <p:cNvPr id="15" name="Picture 1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2153448"/>
            <a:ext cx="2559546" cy="1632883"/>
          </a:xfrm>
          <a:prstGeom prst="rect">
            <a:avLst/>
          </a:prstGeom>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221088"/>
            <a:ext cx="3044678" cy="227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003" y="3876209"/>
            <a:ext cx="2808313" cy="164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3213775776"/>
              </p:ext>
            </p:extLst>
          </p:nvPr>
        </p:nvGraphicFramePr>
        <p:xfrm>
          <a:off x="5477909" y="4696720"/>
          <a:ext cx="1831975" cy="268287"/>
        </p:xfrm>
        <a:graphic>
          <a:graphicData uri="http://schemas.openxmlformats.org/presentationml/2006/ole">
            <mc:AlternateContent xmlns:mc="http://schemas.openxmlformats.org/markup-compatibility/2006">
              <mc:Choice xmlns:v="urn:schemas-microsoft-com:vml" Requires="v">
                <p:oleObj name="Visio" r:id="rId5" imgW="1832312" imgH="268920" progId="Visio.Drawing.11">
                  <p:link updateAutomatic="1"/>
                </p:oleObj>
              </mc:Choice>
              <mc:Fallback>
                <p:oleObj name="Visio" r:id="rId5" imgW="1832312" imgH="268920" progId="Visio.Drawing.11">
                  <p:link updateAutomatic="1"/>
                  <p:pic>
                    <p:nvPicPr>
                      <p:cNvPr id="0" name=""/>
                      <p:cNvPicPr/>
                      <p:nvPr/>
                    </p:nvPicPr>
                    <p:blipFill>
                      <a:blip r:embed="rId6"/>
                      <a:stretch>
                        <a:fillRect/>
                      </a:stretch>
                    </p:blipFill>
                    <p:spPr>
                      <a:xfrm>
                        <a:off x="5477909" y="4696720"/>
                        <a:ext cx="1831975" cy="26828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63528662"/>
              </p:ext>
            </p:extLst>
          </p:nvPr>
        </p:nvGraphicFramePr>
        <p:xfrm>
          <a:off x="5391070" y="4940523"/>
          <a:ext cx="1892300" cy="268287"/>
        </p:xfrm>
        <a:graphic>
          <a:graphicData uri="http://schemas.openxmlformats.org/presentationml/2006/ole">
            <mc:AlternateContent xmlns:mc="http://schemas.openxmlformats.org/markup-compatibility/2006">
              <mc:Choice xmlns:v="urn:schemas-microsoft-com:vml" Requires="v">
                <p:oleObj name="Visio" r:id="rId7" imgW="1893092" imgH="268920" progId="Visio.Drawing.11">
                  <p:link updateAutomatic="1"/>
                </p:oleObj>
              </mc:Choice>
              <mc:Fallback>
                <p:oleObj name="Visio" r:id="rId7" imgW="1893092" imgH="268920" progId="Visio.Drawing.11">
                  <p:link updateAutomatic="1"/>
                  <p:pic>
                    <p:nvPicPr>
                      <p:cNvPr id="0" name=""/>
                      <p:cNvPicPr/>
                      <p:nvPr/>
                    </p:nvPicPr>
                    <p:blipFill>
                      <a:blip r:embed="rId8"/>
                      <a:stretch>
                        <a:fillRect/>
                      </a:stretch>
                    </p:blipFill>
                    <p:spPr>
                      <a:xfrm>
                        <a:off x="5391070" y="4940523"/>
                        <a:ext cx="1892300" cy="268287"/>
                      </a:xfrm>
                      <a:prstGeom prst="rect">
                        <a:avLst/>
                      </a:prstGeom>
                    </p:spPr>
                  </p:pic>
                </p:oleObj>
              </mc:Fallback>
            </mc:AlternateContent>
          </a:graphicData>
        </a:graphic>
      </p:graphicFrame>
      <p:sp>
        <p:nvSpPr>
          <p:cNvPr id="8" name="Slide Number Placeholder 7"/>
          <p:cNvSpPr>
            <a:spLocks noGrp="1"/>
          </p:cNvSpPr>
          <p:nvPr>
            <p:ph type="sldNum" sz="quarter" idx="12"/>
          </p:nvPr>
        </p:nvSpPr>
        <p:spPr/>
        <p:txBody>
          <a:bodyPr/>
          <a:lstStyle/>
          <a:p>
            <a:fld id="{E2D238DB-7230-45D0-89A2-1890D4DEDBDF}" type="slidenum">
              <a:rPr lang="en-IN" smtClean="0"/>
              <a:pPr/>
              <a:t>24</a:t>
            </a:fld>
            <a:endParaRPr lang="en-IN"/>
          </a:p>
        </p:txBody>
      </p:sp>
      <p:sp>
        <p:nvSpPr>
          <p:cNvPr id="9" name="Date Placeholder 8"/>
          <p:cNvSpPr>
            <a:spLocks noGrp="1"/>
          </p:cNvSpPr>
          <p:nvPr>
            <p:ph type="dt" sz="half" idx="10"/>
          </p:nvPr>
        </p:nvSpPr>
        <p:spPr/>
        <p:txBody>
          <a:bodyPr/>
          <a:lstStyle/>
          <a:p>
            <a:r>
              <a:rPr lang="en-US"/>
              <a:t>CS 40003: Data Analytics</a:t>
            </a:r>
            <a:endParaRPr lang="en-IN"/>
          </a:p>
        </p:txBody>
      </p:sp>
      <p:sp>
        <p:nvSpPr>
          <p:cNvPr id="12" name="Content Placeholder 4"/>
          <p:cNvSpPr>
            <a:spLocks noGrp="1"/>
          </p:cNvSpPr>
          <p:nvPr>
            <p:ph sz="half" idx="1"/>
          </p:nvPr>
        </p:nvSpPr>
        <p:spPr>
          <a:xfrm>
            <a:off x="569403" y="1628800"/>
            <a:ext cx="4038600" cy="3453131"/>
          </a:xfrm>
        </p:spPr>
        <p:txBody>
          <a:bodyPr>
            <a:normAutofit/>
          </a:bodyPr>
          <a:lstStyle/>
          <a:p>
            <a:r>
              <a:rPr lang="en-US" sz="2000" dirty="0"/>
              <a:t>Volume of data, which needs to be processed is increasing rapidly</a:t>
            </a:r>
          </a:p>
          <a:p>
            <a:pPr lvl="1"/>
            <a:r>
              <a:rPr lang="en-US" sz="1800" dirty="0"/>
              <a:t>More storage capacity</a:t>
            </a:r>
          </a:p>
          <a:p>
            <a:pPr lvl="1"/>
            <a:r>
              <a:rPr lang="en-US" sz="1800" dirty="0"/>
              <a:t>More computation</a:t>
            </a:r>
          </a:p>
          <a:p>
            <a:pPr lvl="1"/>
            <a:r>
              <a:rPr lang="en-US" sz="1800" dirty="0"/>
              <a:t>More tools and techniques</a:t>
            </a:r>
          </a:p>
          <a:p>
            <a:endParaRPr lang="en-IN" dirty="0"/>
          </a:p>
        </p:txBody>
      </p:sp>
    </p:spTree>
    <p:extLst>
      <p:ext uri="{BB962C8B-B14F-4D97-AF65-F5344CB8AC3E}">
        <p14:creationId xmlns:p14="http://schemas.microsoft.com/office/powerpoint/2010/main" val="122023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4000" b="1" dirty="0">
                <a:solidFill>
                  <a:srgbClr val="960000"/>
                </a:solidFill>
                <a:latin typeface="Times New Roman" pitchFamily="18" charset="0"/>
                <a:cs typeface="Times New Roman" pitchFamily="18" charset="0"/>
              </a:rPr>
              <a:t>V3:</a:t>
            </a:r>
            <a:r>
              <a:rPr lang="en-US" sz="4000" b="1" dirty="0"/>
              <a:t> </a:t>
            </a:r>
            <a:r>
              <a:rPr lang="en-US" sz="4000" dirty="0">
                <a:solidFill>
                  <a:srgbClr val="960000"/>
                </a:solidFill>
                <a:latin typeface="Times New Roman" pitchFamily="18" charset="0"/>
                <a:cs typeface="Times New Roman" pitchFamily="18" charset="0"/>
              </a:rPr>
              <a:t>V for Variety</a:t>
            </a:r>
            <a:endParaRPr lang="en-IN" sz="4000" dirty="0">
              <a:solidFill>
                <a:srgbClr val="960000"/>
              </a:solidFill>
              <a:latin typeface="Times New Roman" pitchFamily="18" charset="0"/>
              <a:cs typeface="Times New Roman" pitchFamily="18" charset="0"/>
            </a:endParaRPr>
          </a:p>
        </p:txBody>
      </p:sp>
      <p:sp>
        <p:nvSpPr>
          <p:cNvPr id="5" name="Content Placeholder 4"/>
          <p:cNvSpPr>
            <a:spLocks noGrp="1"/>
          </p:cNvSpPr>
          <p:nvPr>
            <p:ph sz="half" idx="1"/>
          </p:nvPr>
        </p:nvSpPr>
        <p:spPr>
          <a:xfrm>
            <a:off x="457200" y="1920085"/>
            <a:ext cx="4038600" cy="3453131"/>
          </a:xfrm>
        </p:spPr>
        <p:txBody>
          <a:bodyPr>
            <a:normAutofit lnSpcReduction="10000"/>
          </a:bodyPr>
          <a:lstStyle/>
          <a:p>
            <a:r>
              <a:rPr lang="en-US" sz="2000" dirty="0"/>
              <a:t>Various formats, types, and structures</a:t>
            </a:r>
          </a:p>
          <a:p>
            <a:pPr lvl="1"/>
            <a:r>
              <a:rPr lang="en-US" sz="1800" dirty="0"/>
              <a:t>Text, numerical, images, audio, video, sequences, time series, social media data, multi-dimensional arrays, etc…</a:t>
            </a:r>
          </a:p>
          <a:p>
            <a:pPr lvl="8"/>
            <a:endParaRPr lang="en-US" sz="800" dirty="0"/>
          </a:p>
          <a:p>
            <a:r>
              <a:rPr lang="en-US" sz="2000" dirty="0"/>
              <a:t>Static data vs. streaming data  </a:t>
            </a:r>
          </a:p>
          <a:p>
            <a:pPr lvl="8"/>
            <a:endParaRPr lang="en-US" sz="800" dirty="0"/>
          </a:p>
          <a:p>
            <a:r>
              <a:rPr lang="en-US" sz="2000" dirty="0"/>
              <a:t>A single application can be generating/collecting many types of data  </a:t>
            </a:r>
          </a:p>
          <a:p>
            <a:endParaRPr lang="en-IN" dirty="0"/>
          </a:p>
        </p:txBody>
      </p:sp>
      <p:pic>
        <p:nvPicPr>
          <p:cNvPr id="12" name="Content Placeholder 11"/>
          <p:cNvPicPr>
            <a:picLocks noGrp="1" noChangeAspect="1"/>
          </p:cNvPicPr>
          <p:nvPr>
            <p:ph sz="half" idx="2"/>
          </p:nvPr>
        </p:nvPicPr>
        <p:blipFill>
          <a:blip r:embed="rId2"/>
          <a:stretch>
            <a:fillRect/>
          </a:stretch>
        </p:blipFill>
        <p:spPr>
          <a:xfrm>
            <a:off x="5220072" y="2068867"/>
            <a:ext cx="1219944" cy="914958"/>
          </a:xfrm>
          <a:prstGeom prst="rect">
            <a:avLst/>
          </a:prstGeom>
        </p:spPr>
      </p:pic>
      <p:pic>
        <p:nvPicPr>
          <p:cNvPr id="13" name="Picture 12"/>
          <p:cNvPicPr>
            <a:picLocks noChangeAspect="1"/>
          </p:cNvPicPr>
          <p:nvPr/>
        </p:nvPicPr>
        <p:blipFill>
          <a:blip r:embed="rId3"/>
          <a:stretch>
            <a:fillRect/>
          </a:stretch>
        </p:blipFill>
        <p:spPr>
          <a:xfrm>
            <a:off x="7020272" y="1884667"/>
            <a:ext cx="1127257" cy="1123499"/>
          </a:xfrm>
          <a:prstGeom prst="rect">
            <a:avLst/>
          </a:prstGeom>
        </p:spPr>
      </p:pic>
      <p:pic>
        <p:nvPicPr>
          <p:cNvPr id="14" name="Picture 13"/>
          <p:cNvPicPr>
            <a:picLocks noChangeAspect="1"/>
          </p:cNvPicPr>
          <p:nvPr/>
        </p:nvPicPr>
        <p:blipFill>
          <a:blip r:embed="rId4"/>
          <a:stretch>
            <a:fillRect/>
          </a:stretch>
        </p:blipFill>
        <p:spPr>
          <a:xfrm>
            <a:off x="5148064" y="3284984"/>
            <a:ext cx="1589510" cy="1204473"/>
          </a:xfrm>
          <a:prstGeom prst="rect">
            <a:avLst/>
          </a:prstGeom>
        </p:spPr>
      </p:pic>
      <p:pic>
        <p:nvPicPr>
          <p:cNvPr id="16" name="Picture 15"/>
          <p:cNvPicPr>
            <a:picLocks noChangeAspect="1"/>
          </p:cNvPicPr>
          <p:nvPr/>
        </p:nvPicPr>
        <p:blipFill>
          <a:blip r:embed="rId5"/>
          <a:stretch>
            <a:fillRect/>
          </a:stretch>
        </p:blipFill>
        <p:spPr>
          <a:xfrm>
            <a:off x="7092280" y="3437120"/>
            <a:ext cx="1175797" cy="900200"/>
          </a:xfrm>
          <a:prstGeom prst="rect">
            <a:avLst/>
          </a:prstGeom>
        </p:spPr>
      </p:pic>
      <p:pic>
        <p:nvPicPr>
          <p:cNvPr id="17" name="Picture 16"/>
          <p:cNvPicPr>
            <a:picLocks noChangeAspect="1"/>
          </p:cNvPicPr>
          <p:nvPr/>
        </p:nvPicPr>
        <p:blipFill>
          <a:blip r:embed="rId6"/>
          <a:stretch>
            <a:fillRect/>
          </a:stretch>
        </p:blipFill>
        <p:spPr>
          <a:xfrm>
            <a:off x="5314291" y="4616977"/>
            <a:ext cx="1527524" cy="1234326"/>
          </a:xfrm>
          <a:prstGeom prst="rect">
            <a:avLst/>
          </a:prstGeom>
        </p:spPr>
      </p:pic>
      <p:pic>
        <p:nvPicPr>
          <p:cNvPr id="18" name="Picture 17"/>
          <p:cNvPicPr>
            <a:picLocks noChangeAspect="1"/>
          </p:cNvPicPr>
          <p:nvPr/>
        </p:nvPicPr>
        <p:blipFill>
          <a:blip r:embed="rId7"/>
          <a:stretch>
            <a:fillRect/>
          </a:stretch>
        </p:blipFill>
        <p:spPr>
          <a:xfrm>
            <a:off x="6948264" y="4511618"/>
            <a:ext cx="1791729" cy="1057446"/>
          </a:xfrm>
          <a:prstGeom prst="rect">
            <a:avLst/>
          </a:prstGeom>
        </p:spPr>
      </p:pic>
      <p:sp>
        <p:nvSpPr>
          <p:cNvPr id="19" name="Rectangle 18"/>
          <p:cNvSpPr/>
          <p:nvPr/>
        </p:nvSpPr>
        <p:spPr>
          <a:xfrm>
            <a:off x="635017" y="5378635"/>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be linked together</a:t>
            </a:r>
            <a:endParaRPr lang="en-US" dirty="0">
              <a:solidFill>
                <a:srgbClr val="0000FF"/>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pPr/>
              <a:t>25</a:t>
            </a:fld>
            <a:endParaRPr lang="en-IN"/>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47229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4000" b="1" dirty="0">
                <a:solidFill>
                  <a:srgbClr val="960000"/>
                </a:solidFill>
                <a:latin typeface="Times New Roman" pitchFamily="18" charset="0"/>
                <a:cs typeface="Times New Roman" pitchFamily="18" charset="0"/>
              </a:rPr>
              <a:t>V3:</a:t>
            </a:r>
            <a:r>
              <a:rPr lang="en-US" sz="4000" b="1" dirty="0"/>
              <a:t> </a:t>
            </a:r>
            <a:r>
              <a:rPr lang="en-US" sz="4000" dirty="0">
                <a:solidFill>
                  <a:srgbClr val="960000"/>
                </a:solidFill>
                <a:latin typeface="Times New Roman" pitchFamily="18" charset="0"/>
                <a:cs typeface="Times New Roman" pitchFamily="18" charset="0"/>
              </a:rPr>
              <a:t>V for Velocity</a:t>
            </a:r>
            <a:endParaRPr lang="en-IN" sz="4000" dirty="0">
              <a:solidFill>
                <a:srgbClr val="960000"/>
              </a:solidFill>
              <a:latin typeface="Times New Roman" pitchFamily="18" charset="0"/>
              <a:cs typeface="Times New Roman" pitchFamily="18" charset="0"/>
            </a:endParaRPr>
          </a:p>
        </p:txBody>
      </p:sp>
      <p:sp>
        <p:nvSpPr>
          <p:cNvPr id="5" name="Content Placeholder 4"/>
          <p:cNvSpPr>
            <a:spLocks noGrp="1"/>
          </p:cNvSpPr>
          <p:nvPr>
            <p:ph sz="half" idx="1"/>
          </p:nvPr>
        </p:nvSpPr>
        <p:spPr>
          <a:xfrm>
            <a:off x="457200" y="1920085"/>
            <a:ext cx="4834880" cy="4317227"/>
          </a:xfrm>
        </p:spPr>
        <p:txBody>
          <a:bodyPr>
            <a:normAutofit lnSpcReduction="10000"/>
          </a:bodyPr>
          <a:lstStyle/>
          <a:p>
            <a:r>
              <a:rPr lang="en-US" sz="2000" dirty="0">
                <a:latin typeface="Times New Roman" pitchFamily="18" charset="0"/>
                <a:cs typeface="Times New Roman" pitchFamily="18" charset="0"/>
              </a:rPr>
              <a:t>Data is being generated fast and need to be processed fast</a:t>
            </a:r>
          </a:p>
          <a:p>
            <a:pPr lvl="1"/>
            <a:r>
              <a:rPr lang="en-US" sz="1800" dirty="0">
                <a:latin typeface="Times New Roman" pitchFamily="18" charset="0"/>
                <a:cs typeface="Times New Roman" pitchFamily="18" charset="0"/>
              </a:rPr>
              <a:t>For time-sensitive processes such as catching fraud, big data must be used as it streams into your enterprise in order to maximize its value</a:t>
            </a:r>
          </a:p>
          <a:p>
            <a:pPr lvl="6"/>
            <a:endParaRPr lang="en-US" sz="10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Scrutinize 5 million trade events created each day to identify potential fraud</a:t>
            </a:r>
          </a:p>
          <a:p>
            <a:pPr lvl="8"/>
            <a:endParaRPr lang="en-US" sz="8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Analyze 500 million daily call detail records in real-time to predict customer churn faster  </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Sometimes, 2 minutes is too late!  </a:t>
            </a:r>
          </a:p>
          <a:p>
            <a:pPr lvl="1"/>
            <a:r>
              <a:rPr lang="en-US" sz="1800" dirty="0">
                <a:solidFill>
                  <a:srgbClr val="960000"/>
                </a:solidFill>
                <a:latin typeface="Times New Roman" pitchFamily="18" charset="0"/>
                <a:cs typeface="Times New Roman" pitchFamily="18" charset="0"/>
              </a:rPr>
              <a:t>The latest we have heard is 10 ns (</a:t>
            </a:r>
            <a:r>
              <a:rPr lang="en-US" sz="1800" dirty="0" err="1">
                <a:solidFill>
                  <a:srgbClr val="960000"/>
                </a:solidFill>
                <a:latin typeface="Times New Roman" pitchFamily="18" charset="0"/>
                <a:cs typeface="Times New Roman" pitchFamily="18" charset="0"/>
              </a:rPr>
              <a:t>nano</a:t>
            </a:r>
            <a:r>
              <a:rPr lang="en-US" sz="1800" dirty="0">
                <a:solidFill>
                  <a:srgbClr val="960000"/>
                </a:solidFill>
                <a:latin typeface="Times New Roman" pitchFamily="18" charset="0"/>
                <a:cs typeface="Times New Roman" pitchFamily="18" charset="0"/>
              </a:rPr>
              <a:t> seconds) delay is too much  </a:t>
            </a:r>
          </a:p>
          <a:p>
            <a:endParaRPr lang="en-IN" dirty="0"/>
          </a:p>
        </p:txBody>
      </p:sp>
      <p:pic>
        <p:nvPicPr>
          <p:cNvPr id="15" name="Picture 14"/>
          <p:cNvPicPr>
            <a:picLocks noChangeAspect="1"/>
          </p:cNvPicPr>
          <p:nvPr/>
        </p:nvPicPr>
        <p:blipFill>
          <a:blip r:embed="rId2"/>
          <a:stretch>
            <a:fillRect/>
          </a:stretch>
        </p:blipFill>
        <p:spPr>
          <a:xfrm>
            <a:off x="6756735" y="2295602"/>
            <a:ext cx="2215761" cy="2429542"/>
          </a:xfrm>
          <a:prstGeom prst="rect">
            <a:avLst/>
          </a:prstGeom>
        </p:spPr>
      </p:pic>
      <p:sp>
        <p:nvSpPr>
          <p:cNvPr id="4" name="Slide Number Placeholder 3"/>
          <p:cNvSpPr>
            <a:spLocks noGrp="1"/>
          </p:cNvSpPr>
          <p:nvPr>
            <p:ph type="sldNum" sz="quarter" idx="12"/>
          </p:nvPr>
        </p:nvSpPr>
        <p:spPr/>
        <p:txBody>
          <a:bodyPr/>
          <a:lstStyle/>
          <a:p>
            <a:fld id="{E2D238DB-7230-45D0-89A2-1890D4DEDBDF}" type="slidenum">
              <a:rPr lang="en-IN" smtClean="0"/>
              <a:pPr/>
              <a:t>26</a:t>
            </a:fld>
            <a:endParaRPr lang="en-IN"/>
          </a:p>
        </p:txBody>
      </p:sp>
      <p:sp>
        <p:nvSpPr>
          <p:cNvPr id="6" name="Date Placeholder 5"/>
          <p:cNvSpPr>
            <a:spLocks noGrp="1"/>
          </p:cNvSpPr>
          <p:nvPr>
            <p:ph type="dt" sz="half" idx="10"/>
          </p:nvPr>
        </p:nvSpPr>
        <p:spPr/>
        <p:txBody>
          <a:bodyPr/>
          <a:lstStyle/>
          <a:p>
            <a:r>
              <a:rPr lang="en-US"/>
              <a:t>CS 40003: Data Analytics</a:t>
            </a:r>
            <a:endParaRPr lang="en-IN"/>
          </a:p>
        </p:txBody>
      </p:sp>
    </p:spTree>
    <p:extLst>
      <p:ext uri="{BB962C8B-B14F-4D97-AF65-F5344CB8AC3E}">
        <p14:creationId xmlns:p14="http://schemas.microsoft.com/office/powerpoint/2010/main" val="380533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4000" dirty="0">
                <a:solidFill>
                  <a:srgbClr val="960000"/>
                </a:solidFill>
                <a:latin typeface="Times New Roman" pitchFamily="18" charset="0"/>
                <a:cs typeface="Times New Roman" pitchFamily="18" charset="0"/>
              </a:rPr>
              <a:t>Big data vs. small data</a:t>
            </a:r>
            <a:endParaRPr lang="en-IN" sz="4000" dirty="0">
              <a:solidFill>
                <a:srgbClr val="960000"/>
              </a:solidFill>
              <a:latin typeface="Times New Roman" pitchFamily="18" charset="0"/>
              <a:cs typeface="Times New Roman" pitchFamily="18" charset="0"/>
            </a:endParaRPr>
          </a:p>
        </p:txBody>
      </p:sp>
      <p:pic>
        <p:nvPicPr>
          <p:cNvPr id="27" name="Picture 26"/>
          <p:cNvPicPr>
            <a:picLocks noChangeAspect="1"/>
          </p:cNvPicPr>
          <p:nvPr/>
        </p:nvPicPr>
        <p:blipFill>
          <a:blip r:embed="rId2"/>
          <a:stretch>
            <a:fillRect/>
          </a:stretch>
        </p:blipFill>
        <p:spPr>
          <a:xfrm>
            <a:off x="107504" y="1945773"/>
            <a:ext cx="5170209" cy="3864239"/>
          </a:xfrm>
          <a:prstGeom prst="rect">
            <a:avLst/>
          </a:prstGeom>
        </p:spPr>
      </p:pic>
      <p:grpSp>
        <p:nvGrpSpPr>
          <p:cNvPr id="29" name="Group 28"/>
          <p:cNvGrpSpPr/>
          <p:nvPr/>
        </p:nvGrpSpPr>
        <p:grpSpPr>
          <a:xfrm>
            <a:off x="2034655" y="1960356"/>
            <a:ext cx="6530418" cy="1477328"/>
            <a:chOff x="2034655" y="1960356"/>
            <a:chExt cx="6530418" cy="1477328"/>
          </a:xfrm>
        </p:grpSpPr>
        <p:sp>
          <p:nvSpPr>
            <p:cNvPr id="30" name="TextBox 29"/>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31" name="Straight Arrow Connector 30"/>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206987" y="4191949"/>
            <a:ext cx="6692952" cy="1200329"/>
            <a:chOff x="2206987" y="4191949"/>
            <a:chExt cx="6692952" cy="1200329"/>
          </a:xfrm>
        </p:grpSpPr>
        <p:cxnSp>
          <p:nvCxnSpPr>
            <p:cNvPr id="33" name="Straight Arrow Connector 32"/>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sp>
        <p:nvSpPr>
          <p:cNvPr id="4" name="Slide Number Placeholder 3"/>
          <p:cNvSpPr>
            <a:spLocks noGrp="1"/>
          </p:cNvSpPr>
          <p:nvPr>
            <p:ph type="sldNum" sz="quarter" idx="12"/>
          </p:nvPr>
        </p:nvSpPr>
        <p:spPr/>
        <p:txBody>
          <a:bodyPr/>
          <a:lstStyle/>
          <a:p>
            <a:fld id="{E2D238DB-7230-45D0-89A2-1890D4DEDBDF}" type="slidenum">
              <a:rPr lang="en-IN" smtClean="0"/>
              <a:pPr/>
              <a:t>27</a:t>
            </a:fld>
            <a:endParaRPr lang="en-IN"/>
          </a:p>
        </p:txBody>
      </p:sp>
      <p:sp>
        <p:nvSpPr>
          <p:cNvPr id="5" name="Date Placeholder 4"/>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262913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80696"/>
          </a:xfrm>
        </p:spPr>
        <p:txBody>
          <a:bodyPr>
            <a:noAutofit/>
          </a:bodyPr>
          <a:lstStyle/>
          <a:p>
            <a:r>
              <a:rPr lang="en-US" sz="4000" dirty="0">
                <a:solidFill>
                  <a:srgbClr val="960000"/>
                </a:solidFill>
                <a:latin typeface="Times New Roman" pitchFamily="18" charset="0"/>
                <a:cs typeface="Times New Roman" pitchFamily="18" charset="0"/>
              </a:rPr>
              <a:t>Big data vs. small data</a:t>
            </a:r>
            <a:endParaRPr lang="en-IN" sz="4000" dirty="0">
              <a:solidFill>
                <a:srgbClr val="960000"/>
              </a:solidFill>
              <a:latin typeface="Times New Roman" pitchFamily="18" charset="0"/>
              <a:cs typeface="Times New Roman" pitchFamily="18" charset="0"/>
            </a:endParaRPr>
          </a:p>
        </p:txBody>
      </p:sp>
      <p:sp>
        <p:nvSpPr>
          <p:cNvPr id="10" name="Content Placeholder 2"/>
          <p:cNvSpPr>
            <a:spLocks noGrp="1"/>
          </p:cNvSpPr>
          <p:nvPr>
            <p:ph idx="1"/>
          </p:nvPr>
        </p:nvSpPr>
        <p:spPr>
          <a:xfrm>
            <a:off x="312931" y="1870673"/>
            <a:ext cx="4398184" cy="4110022"/>
          </a:xfrm>
        </p:spPr>
        <p:txBody>
          <a:bodyPr>
            <a:noAutofit/>
          </a:bodyPr>
          <a:lstStyle/>
          <a:p>
            <a:r>
              <a:rPr lang="en-US" sz="2000" dirty="0"/>
              <a:t>Big data is more </a:t>
            </a:r>
            <a:r>
              <a:rPr lang="en-US" sz="2000" dirty="0">
                <a:solidFill>
                  <a:srgbClr val="2759E5"/>
                </a:solidFill>
              </a:rPr>
              <a:t>real-time in nature </a:t>
            </a:r>
            <a:r>
              <a:rPr lang="en-US" sz="2000" dirty="0"/>
              <a:t>than traditional applications</a:t>
            </a:r>
          </a:p>
          <a:p>
            <a:pPr lvl="3"/>
            <a:endParaRPr lang="en-US" sz="1200" dirty="0"/>
          </a:p>
          <a:p>
            <a:r>
              <a:rPr lang="en-US" sz="2000" dirty="0"/>
              <a:t>Big data architecture</a:t>
            </a:r>
          </a:p>
          <a:p>
            <a:pPr lvl="1"/>
            <a:r>
              <a:rPr lang="en-US" sz="1800" dirty="0"/>
              <a:t>Traditional architectures are not well-suited for big data applications (e.g. </a:t>
            </a:r>
            <a:r>
              <a:rPr lang="en-US" sz="1800" dirty="0" err="1"/>
              <a:t>Exa</a:t>
            </a:r>
            <a:r>
              <a:rPr lang="en-US" sz="1800" dirty="0"/>
              <a:t>-data, </a:t>
            </a:r>
            <a:r>
              <a:rPr lang="en-US" sz="1800" dirty="0" err="1"/>
              <a:t>Tera</a:t>
            </a:r>
            <a:r>
              <a:rPr lang="en-US" sz="1800" dirty="0"/>
              <a:t>-data) </a:t>
            </a:r>
          </a:p>
          <a:p>
            <a:pPr lvl="8"/>
            <a:endParaRPr lang="en-US" sz="800" dirty="0"/>
          </a:p>
          <a:p>
            <a:pPr lvl="1"/>
            <a:r>
              <a:rPr lang="en-US" sz="1800" dirty="0"/>
              <a:t>Massively parallel processing, scale out architectures are well-suited for big data applications</a:t>
            </a:r>
          </a:p>
        </p:txBody>
      </p:sp>
      <p:pic>
        <p:nvPicPr>
          <p:cNvPr id="11" name="Picture 10"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178" y="2204864"/>
            <a:ext cx="3851882" cy="2812838"/>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E2D238DB-7230-45D0-89A2-1890D4DEDBDF}" type="slidenum">
              <a:rPr lang="en-IN" smtClean="0"/>
              <a:pPr/>
              <a:t>28</a:t>
            </a:fld>
            <a:endParaRPr lang="en-IN"/>
          </a:p>
        </p:txBody>
      </p:sp>
      <p:sp>
        <p:nvSpPr>
          <p:cNvPr id="5" name="Date Placeholder 4"/>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601156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normAutofit/>
          </a:bodyPr>
          <a:lstStyle/>
          <a:p>
            <a:r>
              <a:rPr lang="en-US" sz="4000" dirty="0">
                <a:solidFill>
                  <a:srgbClr val="960000"/>
                </a:solidFill>
                <a:latin typeface="Times New Roman" pitchFamily="18" charset="0"/>
                <a:cs typeface="Times New Roman" pitchFamily="18" charset="0"/>
              </a:rPr>
              <a:t>Challenges ahead…</a:t>
            </a:r>
            <a:endParaRPr lang="en-IN" sz="4000" dirty="0">
              <a:solidFill>
                <a:srgbClr val="960000"/>
              </a:solidFill>
              <a:latin typeface="Times New Roman" pitchFamily="18" charset="0"/>
              <a:cs typeface="Times New Roman" pitchFamily="18" charset="0"/>
            </a:endParaRPr>
          </a:p>
        </p:txBody>
      </p:sp>
      <p:sp>
        <p:nvSpPr>
          <p:cNvPr id="8" name="Content Placeholder 3"/>
          <p:cNvSpPr>
            <a:spLocks noGrp="1"/>
          </p:cNvSpPr>
          <p:nvPr>
            <p:ph idx="1"/>
          </p:nvPr>
        </p:nvSpPr>
        <p:spPr>
          <a:xfrm>
            <a:off x="755576" y="2204864"/>
            <a:ext cx="7345363" cy="1652988"/>
          </a:xfrm>
        </p:spPr>
        <p:txBody>
          <a:bodyPr>
            <a:normAutofit fontScale="77500" lnSpcReduction="20000"/>
          </a:bodyPr>
          <a:lstStyle/>
          <a:p>
            <a:r>
              <a:rPr lang="en-US" b="1" dirty="0">
                <a:solidFill>
                  <a:srgbClr val="800000"/>
                </a:solidFill>
              </a:rPr>
              <a:t>The Bottleneck is in technology</a:t>
            </a:r>
          </a:p>
          <a:p>
            <a:pPr lvl="1"/>
            <a:r>
              <a:rPr lang="en-US" dirty="0"/>
              <a:t>New architecture, algorithms, techniques  are needed</a:t>
            </a:r>
          </a:p>
          <a:p>
            <a:pPr lvl="4"/>
            <a:endParaRPr lang="en-US" dirty="0"/>
          </a:p>
          <a:p>
            <a:r>
              <a:rPr lang="en-US" b="1" dirty="0">
                <a:solidFill>
                  <a:srgbClr val="800000"/>
                </a:solidFill>
              </a:rPr>
              <a:t>Also in technical skills</a:t>
            </a:r>
          </a:p>
          <a:p>
            <a:pPr lvl="1"/>
            <a:r>
              <a:rPr lang="en-US" dirty="0"/>
              <a:t>Experts in using the new technology and dealing with Big data </a:t>
            </a:r>
          </a:p>
        </p:txBody>
      </p:sp>
      <p:sp>
        <p:nvSpPr>
          <p:cNvPr id="9" name="Rectangle 8"/>
          <p:cNvSpPr/>
          <p:nvPr/>
        </p:nvSpPr>
        <p:spPr>
          <a:xfrm>
            <a:off x="2123728" y="4797152"/>
            <a:ext cx="4572000" cy="830997"/>
          </a:xfrm>
          <a:prstGeom prst="rect">
            <a:avLst/>
          </a:prstGeom>
        </p:spPr>
        <p:txBody>
          <a:bodyPr>
            <a:spAutoFit/>
          </a:bodyPr>
          <a:lstStyle/>
          <a:p>
            <a:pPr algn="ctr"/>
            <a:r>
              <a:rPr lang="en-US" sz="2400" b="1" dirty="0">
                <a:latin typeface="Times New Roman" pitchFamily="18" charset="0"/>
                <a:cs typeface="Times New Roman" pitchFamily="18" charset="0"/>
              </a:rPr>
              <a:t>Who are the major players in the world of Big data?</a:t>
            </a:r>
          </a:p>
        </p:txBody>
      </p:sp>
      <p:sp>
        <p:nvSpPr>
          <p:cNvPr id="3" name="Slide Number Placeholder 2"/>
          <p:cNvSpPr>
            <a:spLocks noGrp="1"/>
          </p:cNvSpPr>
          <p:nvPr>
            <p:ph type="sldNum" sz="quarter" idx="12"/>
          </p:nvPr>
        </p:nvSpPr>
        <p:spPr/>
        <p:txBody>
          <a:bodyPr/>
          <a:lstStyle/>
          <a:p>
            <a:fld id="{E2D238DB-7230-45D0-89A2-1890D4DEDBDF}" type="slidenum">
              <a:rPr lang="en-IN" smtClean="0"/>
              <a:pPr/>
              <a:t>29</a:t>
            </a:fld>
            <a:endParaRPr lang="en-IN" dirty="0"/>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rmAutofit/>
          </a:bodyPr>
          <a:lstStyle/>
          <a:p>
            <a:pPr algn="l"/>
            <a:r>
              <a:rPr lang="en-US" sz="4000" dirty="0">
                <a:solidFill>
                  <a:srgbClr val="6C0000"/>
                </a:solidFill>
                <a:latin typeface="Times New Roman" pitchFamily="18" charset="0"/>
                <a:cs typeface="Times New Roman" pitchFamily="18" charset="0"/>
              </a:rPr>
              <a:t>In today’s discussion…</a:t>
            </a:r>
            <a:endParaRPr lang="en-IN" sz="40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a:solidFill>
                  <a:srgbClr val="002060"/>
                </a:solidFill>
                <a:latin typeface="Times New Roman" pitchFamily="18" charset="0"/>
                <a:cs typeface="Times New Roman" pitchFamily="18" charset="0"/>
              </a:rPr>
              <a:t>Introduction to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Current trend</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Data and Big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Big data vs. small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Tools and techniques</a:t>
            </a:r>
          </a:p>
          <a:p>
            <a:pPr lvl="8"/>
            <a:endParaRPr lang="en-US" dirty="0">
              <a:solidFill>
                <a:srgbClr val="002060"/>
              </a:solidFill>
              <a:latin typeface="Times New Roman" pitchFamily="18" charset="0"/>
              <a:cs typeface="Times New Roman" pitchFamily="18" charset="0"/>
            </a:endParaRPr>
          </a:p>
          <a:p>
            <a:endParaRPr lang="en-US" dirty="0">
              <a:solidFill>
                <a:srgbClr val="002060"/>
              </a:solidFill>
              <a:latin typeface="Times New Roman" pitchFamily="18" charset="0"/>
              <a:cs typeface="Times New Roman" pitchFamily="18" charset="0"/>
            </a:endParaRPr>
          </a:p>
          <a:p>
            <a:pPr lvl="8"/>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3</a:t>
            </a:fld>
            <a:endParaRPr lang="en-IN" dirty="0"/>
          </a:p>
        </p:txBody>
      </p:sp>
    </p:spTree>
    <p:extLst>
      <p:ext uri="{BB962C8B-B14F-4D97-AF65-F5344CB8AC3E}">
        <p14:creationId xmlns:p14="http://schemas.microsoft.com/office/powerpoint/2010/main" val="214227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lstStyle/>
          <a:p>
            <a:r>
              <a:rPr lang="en-US" dirty="0"/>
              <a:t>Big data players</a:t>
            </a:r>
            <a:endParaRPr lang="en-IN" dirty="0"/>
          </a:p>
        </p:txBody>
      </p:sp>
      <p:pic>
        <p:nvPicPr>
          <p:cNvPr id="7" name="Picture 6"/>
          <p:cNvPicPr>
            <a:picLocks noChangeAspect="1"/>
          </p:cNvPicPr>
          <p:nvPr/>
        </p:nvPicPr>
        <p:blipFill>
          <a:blip r:embed="rId2"/>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E2D238DB-7230-45D0-89A2-1890D4DEDBDF}" type="slidenum">
              <a:rPr lang="en-IN" smtClean="0"/>
              <a:pPr/>
              <a:t>30</a:t>
            </a:fld>
            <a:endParaRPr lang="en-IN" dirty="0"/>
          </a:p>
        </p:txBody>
      </p:sp>
      <p:sp>
        <p:nvSpPr>
          <p:cNvPr id="6" name="Date Placeholder 5"/>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574942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34326"/>
            <a:ext cx="8229600" cy="780696"/>
          </a:xfrm>
        </p:spPr>
        <p:txBody>
          <a:bodyPr>
            <a:normAutofit/>
          </a:bodyPr>
          <a:lstStyle/>
          <a:p>
            <a:r>
              <a:rPr lang="en-US" sz="4000" dirty="0">
                <a:solidFill>
                  <a:srgbClr val="960000"/>
                </a:solidFill>
                <a:latin typeface="Times New Roman" pitchFamily="18" charset="0"/>
                <a:cs typeface="Times New Roman" pitchFamily="18" charset="0"/>
              </a:rPr>
              <a:t>Major players…</a:t>
            </a:r>
            <a:endParaRPr lang="en-IN" sz="4000" dirty="0">
              <a:solidFill>
                <a:srgbClr val="960000"/>
              </a:solidFill>
              <a:latin typeface="Times New Roman" pitchFamily="18" charset="0"/>
              <a:cs typeface="Times New Roman" pitchFamily="18" charset="0"/>
            </a:endParaRPr>
          </a:p>
        </p:txBody>
      </p:sp>
      <p:sp>
        <p:nvSpPr>
          <p:cNvPr id="3" name="Content Placeholder 2"/>
          <p:cNvSpPr>
            <a:spLocks noGrp="1"/>
          </p:cNvSpPr>
          <p:nvPr>
            <p:ph idx="1"/>
          </p:nvPr>
        </p:nvSpPr>
        <p:spPr>
          <a:xfrm>
            <a:off x="1763688" y="1935480"/>
            <a:ext cx="6923112" cy="4389120"/>
          </a:xfrm>
        </p:spPr>
        <p:txBody>
          <a:bodyPr>
            <a:normAutofit/>
          </a:bodyPr>
          <a:lstStyle/>
          <a:p>
            <a:r>
              <a:rPr lang="en-US" dirty="0"/>
              <a:t>Google </a:t>
            </a:r>
          </a:p>
          <a:p>
            <a:pPr lvl="8"/>
            <a:endParaRPr lang="en-US" dirty="0"/>
          </a:p>
          <a:p>
            <a:r>
              <a:rPr lang="en-US" dirty="0" err="1"/>
              <a:t>Hadoop</a:t>
            </a:r>
            <a:endParaRPr lang="en-US" dirty="0"/>
          </a:p>
          <a:p>
            <a:pPr lvl="8"/>
            <a:endParaRPr lang="en-US" dirty="0"/>
          </a:p>
          <a:p>
            <a:r>
              <a:rPr lang="en-US" dirty="0" err="1"/>
              <a:t>MapReduce</a:t>
            </a:r>
            <a:endParaRPr lang="en-US" dirty="0"/>
          </a:p>
          <a:p>
            <a:pPr lvl="7"/>
            <a:endParaRPr lang="en-US" dirty="0"/>
          </a:p>
          <a:p>
            <a:r>
              <a:rPr lang="en-US" dirty="0"/>
              <a:t>Mahout</a:t>
            </a:r>
          </a:p>
          <a:p>
            <a:pPr lvl="8"/>
            <a:endParaRPr lang="en-US" dirty="0"/>
          </a:p>
          <a:p>
            <a:r>
              <a:rPr lang="en-US" dirty="0"/>
              <a:t>Apache </a:t>
            </a:r>
            <a:r>
              <a:rPr lang="en-US" dirty="0" err="1"/>
              <a:t>Hbase</a:t>
            </a:r>
            <a:endParaRPr lang="en-US" dirty="0"/>
          </a:p>
          <a:p>
            <a:pPr lvl="8"/>
            <a:endParaRPr lang="en-US" dirty="0"/>
          </a:p>
          <a:p>
            <a:r>
              <a:rPr lang="en-US" dirty="0"/>
              <a:t>Cassandra</a:t>
            </a:r>
            <a:endParaRPr lang="en-IN" dirty="0"/>
          </a:p>
        </p:txBody>
      </p:sp>
      <p:sp>
        <p:nvSpPr>
          <p:cNvPr id="6" name="AutoShape 2" descr="data:image/jpeg;base64,/9j/4AAQSkZJRgABAQAAAQABAAD/2wCEAAkGBxIREhUUEhIUEhQXFBQVFxgXFRQVGBQUFBUWFxUUFxUYHCggGBolHBQUITEhJSkrLi4uFx8zODMsNygtLisBCgoKDg0OGhAQGiwkICQsLCwsLCwsLCwsLCwsLCwsLCwsLCwsLCwsLCwsLCwsLCwsLCwsLCwsLCwsLCwsLCwsLP/AABEIANgA6QMBEQACEQEDEQH/xAAbAAEAAgMBAQAAAAAAAAAAAAAABQYDBAcCAf/EAD4QAAEDAgQDBgQEBAUEAwAAAAEAAgMEEQUGEiExQVETIjJhcYEHQlKRM6GxwRRTcvAVI2Ky0TWCksJDVHP/xAAbAQEAAgMBAQAAAAAAAAAAAAAAAQQCAwUGB//EADQRAAICAgEDAwMCBAYCAwAAAAABAgMEERIFITETQVEiMmFxoRQjQoEVM1KRsdFi4SRTwf/aAAwDAQACEQMRAD8A7goAQBAEAQBAEAQBAEAQBAEAQBAEAQBAEAQBAEAQBAEAQBAEAQBAEAQBAEAQBAEAQBAEAQBAEAQBAEAQBAEAQBAEAQBAEAQBAEAQBAEAQBAEAQBAEAQBAEAQBAEAugPl0AugF0A1BSBdQNn1ALoBdAEAQBAEAQBAEAQBAEAQBAEAQBAEAQBAEAQHlzgNyUJ8kRW5kgj2Du0d0aLrItVYNs++tI0XYxVy/g0+kdXoWP4XGh989s+GgxCTxTNYOgQn1sOHiDZ5OW6g+Kqd7XTZP8fSvFZ5OVpv/su/NNon/EKv/rPLsArGeCov6kqdkrNx5dpVmMvxKLj/AJg+6GWsKzt4PUObns2mhI8wo0RLpsJLdciboMegl8LwD0OyjRRuw7avJKA3UFU+oAgCAIAgCAIAgCAIAgCAIAgCAIAgPLipIf5IeuxwB3ZwtM0nRvAep5KdF2rEbXKx8Y/uawwaec3qZbD+Ww2A8iUNn8VXT2pX92StHhUMQ7kbR52ufuVGyrbfbZ90jdCGk+qAEB8Qg+oSCgNeopGPFnNB9kM4WTg/pIDEcoxu3iJYfyWR0aepzXafgiW1NXRGzrvZ9wpLfp4+Svp7MsmEZhin2vpd0KxaOZkYU6X8kwCo0Uz6gCAIAgCAIAgCAIAgCAIAgCAxzTNY0ucQAOJKkmMXJ6j5IR7paw90mKDrwe/06BC6uGP57y/ZErQ0EcLdLGgD8z6lNlWy2Vr3JmyoNZ8LgBc7IEmyKrcxU8e2vUejd1KRbrwbZ+2v1I92ZZn/AIVM8+ZBCnRYWDXH75ng12IO4Qtao0ZejhrzM8GqxIf/ABtKnRKrw37nk47WR+Onv6Apoy/g8aX2zM1PnJl7SMcxNGuXTJeYPZNUmLwy+B49OajRSsxrIfcjdBQ0a+TzLC14s4AjzQmMpRe4lSxrK5BL4DY8bBTs7GN1FP6LDHgmZHMPZzi3K5QzysBTXOsuMUocLg3CxOJJOL0zIhAQBAEAQBAEAQBAEAQBAY5pmsaXONgBcqdExi5PSImKB1S7XICIgbsZw1f6nj9lJZc1StQ+75JgCygq7PpKaHgh8QxsNd2cTTNL0buB/UeSaLdWI5LlY9L8mo3Bp5zeplLW/QwkD0JU7N38TVUtVR/uyUo8Ghi8MbfUi5+5UbKs8m2f3SZvNFuSjZo7npAfEB8IU7Bq1OGRSDvMafYXTZuhkWQe1Ir1flEeKBxael1Ozo1dUb7WrZoQ4tVUh0zAub14/mhvljY+Qtw8lqwvGYpx3Xb9DxUaOVfizqfdEioK2yv5hwBsw1NFn/qpR0MPMdUtNkDgeMvpn9lLe17b8lkzoZOLC6POsvcMocAQbgrA4Ek4vTMiEBAEAQBAEAQBAEAQAoCLLP4h+/4TDw+tw/YLIsJqqP8A5P8AYkgFBX9+4cbblB7kJNPJVEsiJZEDZ0nN3kz/AJQuxhDHXKa3L4JGgw+OFto2gdTzPmSmyvbdO1/WzbUGoxz1DWC73Bo8zZDKMXJ6RCVOaYwbRNdKf9I2+6kuw6fN95tJGscYrX+Cm0+t00bVi40fusPDq3Ev5Tf7900ZKnC/1GN2YKyP8Sn28gVJksLGn9szapM4RHaRpYfNQ0ap9MsXeHcnKWtjkF2OB91BQspnW9SR6qqRkjbPAIU7IrslW9xZS8YwGSmd2kBNuNhyUncx8yN64WIl8vZjEvck2f8AqoaKeZgOD5Q8FkUHMK5mjBBK3W0d4dOalM6WDl+m+EiLyrjJY7spOF7C/XostFvPxVKPqRLuDdYHCaPqAIAgCAIAgCAIAUBqVribMbxdxPRvM/spM4LX1M2Iow0ADYBQYN7Z9Kkh/KIupvUOLAbRjxkfMfpB6IWoapXN/d7ElHGGgBoAA4DohXbbe2e7qCP0IivxY6uzgb2knP6WebipLdWMtc7Xpfua8OXjIddS8yu+m9mDyAU7NjzeC40pJfPuTFPSMjFmMa0eQCMpzsnPvNtmwsTAIDy5o6IT+hH1uCwy+Jgv1GylFirKur8MrFdl+anOuBxIHK6k6dWbVkLjYbmDZpudEw0nhdGasnp3blU+xaAQ8dQVBye8X+Sl5mwMxO7WLYcTbkVOzu4WWrF6dnklcr452rdDz3h+ahop52J6cuUfBYiLqDmlFzbhZieJWCw52WSZ38DI9SPCRP5XxUTRgE94bKGc/Px/SnteCdUFAID6pB5uoALkXchsBwPAhTobQJUdiT0pB8KAwU7bkuPE8PQcEM5fCNhDA1K15tpb4nbeg5lDOC78n4Rlp4AxoaOA/u6GMpOT2zKUIIuvmdI7sojb63/SOg8ypLFUYwXOX9jcoaJkTdLBbqeZPUlQarLJWPcjYshgCEB5keGi5IA6lQ2kRtJdzU/xaDUG9tHqJsBrbck8gOaxU4t6MVZBvWzdCzMxZAC1AVvMeXWygvjFnjfbmsjpYea4PjJ9iIy9jboX9lNe3DfkoZczMNWw51l1cwSN33BChHDTcJdvY59i9I6kn1N2F7j/AIUno8exZNXBl3wavE0YcONt1DOFk0uufc94pSCWMtPREY0WOE0yg4TOaao0nhex+6yZ6C+Cvp5I6RE+4BHMLA81Jaej3dCNHmR4aCSbAbknkFK23pEN6RQMWzjLPK6Chs0N8czhfTfgGt5u8v0V5UV0pStW/wAf9mj1JWPUewiyZ2/emdNO4/NLNIB7MYQGjyWDzbF9iSX6IlUR/q7/ANzBW/DssGqnfJC/lpleRf0Jv9itkOoTT3JJr40iJY0X47f3ZAUua8ToahtPIP4gkjuvPFl7F4k4tHHjdWr4Y1lfOK4v8Gmt2xnx8nY6WUPaHDmAev5rjF4+zcLddkJj5PQ2QjZ9ugMELbuLj6D0Qyb7aM90MTXrJiBZviJs316+yGcIpvfsfaSmEbbDfmSeJPMlNkTk5vbNhDE+XQC6hg0cVpGyMOpoJAJFxextxWE1tGq2KcXs5LlV73Ys67rlrCAbcLuaLjodlTw4rk2c7p8E5NnZ2roHWPupALoBZAU/OGD7dqwbjip2dnp2U98JGXJ2L6x2bjuOCNGHUcXi+UfBJZnoBLEeoUFbBvdcysZPrzHIY3HYn81LR1Oo0qdfNF+WJ57wULOVJokDxzWSPQ9Ot5Q4lmyvWdpCOo2RnLzq+FrJhQUtlH+KeOGnpi1p3IufvsP1Psuh0+re7H7FXJn/AEox/DTARHA17xdxGok83u3cT+nsquRa7LG/yb64cYovoC0mYKAiqzAYZZe1LRr2DjbdwHAE9PJTyetAk2NDRYbAKBsicWzBBTuDXEukPhjY0vefYcPda52KJYqxbLFyS0vlkZPneOP8anniafmc1v7Fa3kJd2izX071O1c4t/Hdf8pEzhWMQ1TNUMgeOB5Fp6EHgtsLIzX0sqW49lMuM1okQNll+ppZo1eKRxu0klzvpaLn36KnPNrUuMdt/hb/AHNirbRojHY9fea9tthcfdaLOqRrf82uUV86/wCmzbGhuOotEvTVDJG6mODh/fFXqb67Y8q3tFdxlF6Zlc4AXJstq+EQ3ogp830jb/5heAbEsY5zQehcBb81ZhiWP/2zU7oo1J8+UbdryONr2bG5xt12W2XT7ktvSMFkxfZErT4iJ4HSNa9gLXWD26SRp46eI91SujxTTNk3uD/Q5dkXfFZT/pH+4KhheWc/pv8AUdgnlawFziA0C5J4AK+2kts6kYuTUY+SvS5xisTFFNMwHxsZ3NuNiePstLvS9i8sBp6skov4f/ozYLm6lqn9mx5bJyY4WJtxt1SrIjY9DJ6ddRHnJbXyjcqsX7NzwY3ENNrixvdmsenT1K3FE3JGiRnk5t/uEMq5OElJHOXg01Tttv8Aksj0y1fSdFheJIweNwsWebmnCxo53ikZgqbjbe6yPSUTVtDR0PDp9cbT5LE83dDjJoh85U2qK/RF5LvTrONmiJyPVWJYsmXeqV/1F4WJwDifxmqy6Z0f0hh+7Af3K72FX/8AF2vk598v5qOr5Yt/DRkcC0H7i64T8s6KJZQAgCAi8wYh/Dwufz4D1IO/5LVdPhDaLOHR61yh/uUX4dQmqMs7ySXyOBdz0NNg2/5rXjxTjy92WOo2tWelH7V2L3V4JDIwscwEEWKsSipLTKEJyrfKL7nF55JcGry5rjoa+zhykhdvY+djx6hcuLdVuj1lvDNw1J/drz8Nf9nZcRxRrIO1abgt1A+VrrX1fLlTSow8y7foeYpr5T0yvZLgdUMMshPeJcfO5Nh6AWV3Bx4U1JL/AH+WyLZvlr4LHV4LE9trWPI+a3X1Qug4S9zCE3F7KfBXPoqht76HO0PHLjYO9brzHTbZY2Q6ZeN6f/4X74KdfI+fFTHHRxtiY6weWh1uYcQP0uvoGDUlCdrXdLscK+f1KJZcHwlphaDs3SAGjYBtrWsudKyTfJ+S1GKS0coz1hbsMqxJCS1u0jbG2xJ1M9Nj913seaycZqX9JzrI+nZ2OuUT2OpDIwWD4i77tvZedtWotF617rf6HM8g/wDVZf6f/dUsLyzndO8Mn/ibix1xUzSQ18kbHeYcdx9v1Wd0nKxQPXYVXp48shLv7fgmzUUtLG3+IeA4gaYxcutbZrI27qzKyFa0c6NFtzctfnbejn2PYRPPVCalidSt1Nc0vtrLh83Zg3A9bKqqXOzn4Os82NOP6DfJ/Psvx3Oy0D3OjaXCzrC/mbbq6cEz2QFDzvBpkDgpR6Dpk9w4lgynUa4RfkoZzuoQ427K/niGzw5ZI6PS5fQ0T2UZ9UI8lic7qEONhvY7Hqhd6IaMWWrUUbLEmmot5/usmd/NXKlnRNaxPNaOVfGXCyJI5wO69uhx6PZuL+oJ/wDFd3pNqcHU/Psc3Mg1JSRP/CbHBNS9i4/5kPdI6s+R3229Qudn47qs7eGWaLVNF7uqL2WCKx2epa3/ACOyG3ieXGx6BjRv91vq4b+vf9jXJSf2lHzFnaso2d8sdJYEWjs3e/Xfkunj4lN0HNRekVJ3TjLWzYzDXyTYWyWR2t3dLyGhgBkYdgN9gTZcDqGtNw8JnpOhf56Un3aNf4KVI7KaI+JshP8A2uAP63WOLJSgYdVrcLttednTSrJyzkHxqjbrbbdzmsA8zdwH7Ln3r+aj0fTJ8cSe/BZZo3Cgiafo0/YBcvr1b/lWey7HMxWpN/k3/h1IP4Yt4FriCPfZdjBs9SiLRWujxky2K4aTmvxG8bWt8TpGgfkSvKuvl1SevmP/AAjoJ6x0RfxRwmV0UU7QXM0Br7blpb4XW6L6D0++EYOub1s4eVXLmpxLT8Ps3QVNMxrpGsmY0Ne0kC9vmHUFU8jFlCTcVtG6u1SXfsVv4hv/AMSmZDT96OOwlk+UEm+hv1Otbgt9cnjUvn5kapL1Z7XhF/oqYxUZadrRO26d3guVd4kzfb2rf6HNMgf9Ul/pP+9U8H3Of03xLR4+K7zHWNNidJjlHm0ch7tKwufG9M9706HrYLivyjoOA4XBJGyaEMY2RjXamtGpwIvu47roR4/cjzc52R+iTfb2+CdgoY2cG79TxWWzU9m0EAKApuexs1ZI7PSvJlyK/uEKGR1RfUYs9t8KIz6V7ozZGd3CjXc1dUX1IsOJ/hu9CoOfR/mL9TnOFG1SP6v3WT8HpL1ulnQ9awPOcUecdwiOrhdDILtd9wRuHDoQVsqslVJSj5RWnFSWmcRrsMrcHqBI3V3T3ZGi7Xt5hw8+i7kcijJjwkc+Vc6nuJ0LL/xPpJmgTnsJOd7uYT1DgNvdULOnTX+X3RahkLX1dixOzVQ2v/FQ2/rH6Kr/AAt3+lmz1ofJy34o4o2teG0rXzDSBqa12m41cyN+K6mM/QpcbHrf5KtsXZNOKOi5ew5s2HNhlGzogxw6HSAfcFcS2EZbS8HQrnKpqUezRziGjq8FrO0bG6aLdrtPzR3uLjk4WVFVypl27o79uTTmw1PtL22dCp8+00jLxx1D3/QIJL36araR91Z9ZfDOX/AS390dfO1/x5KscHqK+sE1Q0Ns67IgdWgDgXuG17cvNY11ty5yNt18Y1qmvwjodXhbXwdlwsNj0I5qciiN9bhM58JuL2ik4fVyUE7tbHFjtnW59HBcfGryMJ+HKPvotycbC2tzJE5t2B7zbgGEfcnYLozzf9EJNv8ADX7vsV/S76ZWIMLlq6rtZRw4NG4YPXmSscLD9Lds39cntk2WbSivYvUkDSzS62m1t1fSfhGnZznOFNSU8T3080TZb3LQWaiOBA+4XVwHZGxc12/JTyEnFuPkhfhnmOCJ3ZVJsHOJjefDqeeDuhvzW3qGG5N2w7/JjjXKK4s6zjMpbBIWtc86HWa0XJJFhZcKzfFlm5/Q9d+xx7KNRLT175ZKaaztrNaCQdV+ZVTHjKt9yhhwnV5RfM+5c/xCnbJGNMzBdoNtwRvG7f8AsrffQrFv3PSdNz3jTe/D9jn+WM11WFkwyQvdHcksIPdN9yxwB49FXrlbX2a2jp5NeJlrnyUZF/w3PLqogQUkovxfKQxjfO/F3oArMbZS/pOVbh1Vd3Yn+my5QOu0Hjt6fkt5RPZQFKz1JuApR3Olx7bNnI7O4SjZp6pLcjXz0/gERt6UvLNjIze4UbNXVO8kWDFTaJ3oVBz8dbsRznCt6gf1fusn4PS39qWdCssNHm+RIqTQYainY8We0OHmFHf2BA1WSaJ5uYWg+gWxW2L3MXGL8o9U+T6WPwxgejW/rZJXWP3f+44R+CQGDQ7XaT6n9lh58mXb2N6GENFmiwQgwT07Hkhzb3Cnv7GfdR2jA3B4hwBt0usTFvZmMDYwNIAFxf32/dTtvyTH4NtQQa1VRxyeNoKeezG9dzQo8Mju5pv3XcL8juFPjwbLNvTJNkbWDYADyUeWa/By7GMYkr63+GDiIWguc1pI1C4DWkjrxK60ksWrcVuT9ynH+dP6nrRccPytGxltEbBbg1jf14lc2V05d22WlCKKdn7ITGRuqINtIu9vJw5m3IrpYGZJSVcvDK2RTHXJFg+FOKPqKFrZLuMZdGCebWmzb9dtvZVM2KjfJLwbqG/TRaf8Kh46BdVTa9s2mRBosBsgNKrweGQ3czfyTYTaPlNg0LDcN3807rwG/kkQEB8cUBznNlR2k1hy2WSPS9Phwq2W7LVN2cIWLOPnWc7Cr5zn1SAdFkjrdMhqDZYsowaYQeqxZy+oT5WaNvMMumF3oURqw47tRR8sx6pwfP8AdZM72a+NTR0TQsTzOzZQxCAIAgCAIDWqHaXNPnpPvwQzj3TRsIazHOzU0jqLIZRemY6KbWwHnwPqNipJmtSNhQYkbXP7J7ZflPdf5fS77/qjN1Wpxcff2JA2I8inhmlr2ZxHE6Opwmv7YRmWMONjYkOjPyutu0+fku56tOVXxm9MoKE6p7XcvVD8TaJ7Rr7WN3Qxudv5Ft1RfTbv6dNfqv8As3LKj7rua+O47JXQuhpYpI437PmlaYxovuI2HvPJ9AFFdUKHynJbXhLv+/gycnZ212JzJeCCkhDQCBYWvxPmfM8fdU52Ox8n5ZuitLRY1BIQBAEAQEfjNaIoyT0UosY1LsmkUDCaZ1RPc8L3UnoL5qiridGNo2eQCxPNrc5nNqxxnqNt+8sj01SVVL2dGw2DRG0eSwPNXT5TbIPOtTpj09VKL/Ta9y2RmSKa7i5Sy11OztovFlicDR7QkKQEAQBAEBr1kephA4229RuFKMoPUlsUc2tgPsfIjigshxlozqDEjg/sprHwSbjyeOI91Jv16kN+6JEKDQeJ4Q9pa4XBFihMZOL2iIw+qML+wlP/AObz87el/qCkt21qyHrV+PdfBJVVIyUWe0FQU/cjhlyEG41D0Ky5P5/chJfBuU+FxsN7aj1O6xfck3QFAPqkBAEAQGKaUNBJNgEMoxcnpHPsw4m6pk0M3HBZHocTHVEecy05awkQsBI7xWJys3J9WRhzbiQjj0g7lSjPp9HOe2QeT8PL36yNgpOh1G5RjxRfeCxPPHPM21faS6Ry2WSR6Tp9XCvky05Wo+ziHnuoZyc+7nY9E2sSjoIAgCAIAgCA+FSiGRzH9lMWnwybt8n8x+6Fh/XDa8okbqNFc1sQpBKwt4Hi09HDgVOzbVZwlv29zBhNcXgsftIzZw69HDyQzvr4vlHw/BIXUGg08Tw5s7NLtjxa4cWnqCpNtN0qpbX+xE02LSU7hHVcODZOR9VJcnjQuXOnz8FgjlDhdpBHUbqDnyi4vTR6BUEH1AFAPikC6A1q2uZELvcApNldM7HqKKRi+NyVLtEQOny5rI72NiwoXOZN5cy8Iu+/d36KGyhmZzs+mPgna2pbE0uO1goRQrrc5aRzuqmfVzWG4v8Aksj0lcY49XfyX7CaEQxhoHJYtnnsi52T2zzjdaIoyedkSMsWp2WJFEwamNRPc773KyO/k2KmrSOkwxhoAHJYM8xKW3s9oQEAQBAEAQBAEBqYlSdqyw2cN2no4cFJsps4SPGFVvaNs7Z7e68dCOfoUZldVwlteH3N1QaPYisXoXEiWHaVv2eObSskWqLor+XZ9r/Yy4TijJx9Lx4mHi0+nRQY5GNKp9/Hs/YkFBoMNTTMkaWvaHAqTKFkq3yi+5XpcFngOqlku3joduPQKToxyqrVq1d/kMzO+Paogc09QNkDwIT/AMqSf90bsOaKZ3z29Qo0aZdPvXhbMxzDTfzWpoxWFf8A6TVqM107eDi70U6Nkem3y/QiKrNskm0MZ9bIW4dOrj3nI14MEqak6pSWjzv+iG2eZRQtVpbLVhWCRQDYXPVGzlX5U7X3N2pqGxtJcQAFBohB2PSRQsbxZ9U/RHe1+XNZHoMXGjRHlIsmW8EELdTh3isWzmZuY7XxXgnnvAFyoKCW3pHPsz4mZ5NDNwDbbqskeiwcdVQ5yLNljC+xjBI7xUM5edkOyTSJxQc9eAhJ9QBAEAQBAEAQBAQ+KUz2O7eEXcBZ7f5jP+QskW6LIyj6Vnh+H+Tfoa1kzA5huD9weh81BXsrlW9SM5UGBEYtg2s9pE7s5hwI2DvJyy2WsfJ4LhZ3izBQ49Z3Z1Leyk6/K7zBQ2W4W1zoe0TzHA7g3Hko0UmmuzR9UEHiSJrtnAH1CklSlHumR9RgNO/jE32ACbLEMy+PiRrHKlL9JHumzb/iOR8mWLLNM35L+qbMZZ978s34KGNnhY0ewTZXldZLyzYUGsjcTxqKEbuBPRZaLNOLZa/HYplXWz1r9LQQ33t7qTtwqpxY8n5LRgOX2QC7t3fosWzlZWbK19vBOk2UFD8FTzVjukdnGdzxsskjr4OHv65GplTBC49rIPRGzdn5aS4QLu0WWJwt77n1AEAQBAEAQBAEAQBAfLICBrqJ8DzNTi4P4kfJ3m0dVkXq7YWx9O3+zJLDcRjnbqYd+YPEHoQo0VrqZ1PUvBtoajWr6COZumRod+o9CmzZVdOt7iyCdhVVTG9PJrZ9Dt/spL6yMe5atWn8o9RZq0HTPE6M9bbJoS6dy71STRJ0+O07+Ejfc2TRVnh3Q8xNxlXGeD2n3CaNLqmvKZ6NSz6m/cKNEcJfBglxOFvGRv3CaNkceyXhMiqzNcDPCS8+SnRar6ZdL7lpELU5gqZ+7EwtHkE0XoYNFK3OW2ZKDKskh1TuPohjb1GFa1Wi2UOHxwizGgKNnIsvnY9yNlzrblQatb8FVzHmMNuyI3PVSjr4eC2+UyOy/gLpndpLw4781JYy8yNK4QL1FGGiwFgFDOC5NvbPaggIAgCAIAgCAIAgCAIAgPhCkEJieCnV2tO7s5ef0v8AUKUy7TlRS9O3vH9zxQZhGrs6hvZScN/C70KaJsw+3Kt7ROtcDuNwoKLTT7n2ygGKWna/ZzQ4eYupMoylHwyLqcr0z/k0ny2TZbrz7oe5oyZNZ8sr2+6nZuXU5e8UYjk4/wA5ybM/8T/8T3HkuP5nuKbIfVJ+0USFNlinZ8t/VRsrzz7pe5KRUzGeFoHsmyrKcpd2zKhgalbiEcQu9wCaNtdM7XqJTcVzDJO7RCDby5qdHbowq6Vysfc3sCyxuHzbnohXys/+mBbmRgCwFlByG3Luz0oICAIAgCAIAgCAIAgCAIAgCA+FSQatfh8czbSNB8+Y9CpN1V063uLIJ2F1VNvTydoz6Hbn0BTZfWRRf2tjp/KPcGag06Z43RHqRsmjCXT21ut7JmmxOGTwyNPuoKc6LIPUkzbBUGo+oAhAQkxvmaOJA91OiVFvwiMrcwwR8XgnoN00WqsK2zwiv1ubJJO7Aw+vNZI6FfToV97GYaXL9RUHVM4gdCjNk82mntUu5a8MwWKAd1tz1Kx2cm7KstfckbKGVj6gCAIAgCAIAgCAIAgCAIAgCAIAgCAIDBUUrJBZ7Q71F1kZRsnF7iyFqspwO3bqjPkVGy9DqVsVp90ajsuVLPw6k26G6k2rOol98DwaTEm8Hh32U9jJW4cvY8FuJ+X5J2Mk8I8mixF/F9kJ9XDj4Qblaof+JMfuVGyf8Rph9sTepcnRN3eS9NlezqdkvtWibpcOij8LAFGylO+c/LNoIaT6oAQBAEAQBAEAQBAEAQBAEAQBAEAQBAEAQCyAIAgCAIBZAEAQBAEAQBAEAQBAEAQBAEAQBAEAQBAEAQBAEAQBAEAQBAEAQBAEAQBAEAQBAEAQBAEAQH//2Q=="/>
          <p:cNvSpPr>
            <a:spLocks noChangeAspect="1" noChangeArrowheads="1"/>
          </p:cNvSpPr>
          <p:nvPr/>
        </p:nvSpPr>
        <p:spPr bwMode="auto">
          <a:xfrm>
            <a:off x="155575" y="-1485900"/>
            <a:ext cx="3352800" cy="3105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ata:image/jpeg;base64,/9j/4AAQSkZJRgABAQAAAQABAAD/2wCEAAkGBxIREhUUEhIUEhQXFBQVFxgXFRQVGBQUFBUWFxUUFxUYHCggGBolHBQUITEhJSkrLi4uFx8zODMsNygtLisBCgoKDg0OGhAQGiwkICQsLCwsLCwsLCwsLCwsLCwsLCwsLCwsLCwsLCwsLCwsLCwsLCwsLCwsLCwsLCwsLCwsLP/AABEIANgA6QMBEQACEQEDEQH/xAAbAAEAAgMBAQAAAAAAAAAAAAAABQYDBAcCAf/EAD4QAAEDAgQDBgQEBAUEAwAAAAEAAgMEEQUGEiExQVETIjJhcYEHQlKRM6GxwRRTcvAVI2Ky0TWCksJDVHP/xAAbAQEAAgMBAQAAAAAAAAAAAAAAAQQCAwUGB//EADQRAAICAgEDAwMCBAYCAwAAAAABAgMEERIFITETQVEiMmFxoRQjQoEVM1KRsdFi4SRTwf/aAAwDAQACEQMRAD8A7goAQBAEAQBAEAQBAEAQBAEAQBAEAQBAEAQBAEAQBAEAQBAEAQBAEAQBAEAQBAEAQBAEAQBAEAQBAEAQBAEAQBAEAQBAEAQBAEAQBAEAQBAEAQBAEAQBAEAQBAEAugPl0AugF0A1BSBdQNn1ALoBdAEAQBAEAQBAEAQBAEAQBAEAQBAEAQBAEAQHlzgNyUJ8kRW5kgj2Du0d0aLrItVYNs++tI0XYxVy/g0+kdXoWP4XGh989s+GgxCTxTNYOgQn1sOHiDZ5OW6g+Kqd7XTZP8fSvFZ5OVpv/su/NNon/EKv/rPLsArGeCov6kqdkrNx5dpVmMvxKLj/AJg+6GWsKzt4PUObns2mhI8wo0RLpsJLdciboMegl8LwD0OyjRRuw7avJKA3UFU+oAgCAIAgCAIAgCAIAgCAIAgCAIAgPLipIf5IeuxwB3ZwtM0nRvAep5KdF2rEbXKx8Y/uawwaec3qZbD+Ww2A8iUNn8VXT2pX92StHhUMQ7kbR52ufuVGyrbfbZ90jdCGk+qAEB8Qg+oSCgNeopGPFnNB9kM4WTg/pIDEcoxu3iJYfyWR0aepzXafgiW1NXRGzrvZ9wpLfp4+Svp7MsmEZhin2vpd0KxaOZkYU6X8kwCo0Uz6gCAIAgCAIAgCAIAgCAIAgCAxzTNY0ucQAOJKkmMXJ6j5IR7paw90mKDrwe/06BC6uGP57y/ZErQ0EcLdLGgD8z6lNlWy2Vr3JmyoNZ8LgBc7IEmyKrcxU8e2vUejd1KRbrwbZ+2v1I92ZZn/AIVM8+ZBCnRYWDXH75ng12IO4Qtao0ZejhrzM8GqxIf/ABtKnRKrw37nk47WR+Onv6Apoy/g8aX2zM1PnJl7SMcxNGuXTJeYPZNUmLwy+B49OajRSsxrIfcjdBQ0a+TzLC14s4AjzQmMpRe4lSxrK5BL4DY8bBTs7GN1FP6LDHgmZHMPZzi3K5QzysBTXOsuMUocLg3CxOJJOL0zIhAQBAEAQBAEAQBAEAQBAY5pmsaXONgBcqdExi5PSImKB1S7XICIgbsZw1f6nj9lJZc1StQ+75JgCygq7PpKaHgh8QxsNd2cTTNL0buB/UeSaLdWI5LlY9L8mo3Bp5zeplLW/QwkD0JU7N38TVUtVR/uyUo8Ghi8MbfUi5+5UbKs8m2f3SZvNFuSjZo7npAfEB8IU7Bq1OGRSDvMafYXTZuhkWQe1Ir1flEeKBxael1Ozo1dUb7WrZoQ4tVUh0zAub14/mhvljY+Qtw8lqwvGYpx3Xb9DxUaOVfizqfdEioK2yv5hwBsw1NFn/qpR0MPMdUtNkDgeMvpn9lLe17b8lkzoZOLC6POsvcMocAQbgrA4Ek4vTMiEBAEAQBAEAQBAEAQAoCLLP4h+/4TDw+tw/YLIsJqqP8A5P8AYkgFBX9+4cbblB7kJNPJVEsiJZEDZ0nN3kz/AJQuxhDHXKa3L4JGgw+OFto2gdTzPmSmyvbdO1/WzbUGoxz1DWC73Bo8zZDKMXJ6RCVOaYwbRNdKf9I2+6kuw6fN95tJGscYrX+Cm0+t00bVi40fusPDq3Ev5Tf7900ZKnC/1GN2YKyP8Sn28gVJksLGn9szapM4RHaRpYfNQ0ap9MsXeHcnKWtjkF2OB91BQspnW9SR6qqRkjbPAIU7IrslW9xZS8YwGSmd2kBNuNhyUncx8yN64WIl8vZjEvck2f8AqoaKeZgOD5Q8FkUHMK5mjBBK3W0d4dOalM6WDl+m+EiLyrjJY7spOF7C/XostFvPxVKPqRLuDdYHCaPqAIAgCAIAgCAIAUBqVribMbxdxPRvM/spM4LX1M2Iow0ADYBQYN7Z9Kkh/KIupvUOLAbRjxkfMfpB6IWoapXN/d7ElHGGgBoAA4DohXbbe2e7qCP0IivxY6uzgb2knP6WebipLdWMtc7Xpfua8OXjIddS8yu+m9mDyAU7NjzeC40pJfPuTFPSMjFmMa0eQCMpzsnPvNtmwsTAIDy5o6IT+hH1uCwy+Jgv1GylFirKur8MrFdl+anOuBxIHK6k6dWbVkLjYbmDZpudEw0nhdGasnp3blU+xaAQ8dQVBye8X+Sl5mwMxO7WLYcTbkVOzu4WWrF6dnklcr452rdDz3h+ahop52J6cuUfBYiLqDmlFzbhZieJWCw52WSZ38DI9SPCRP5XxUTRgE94bKGc/Px/SnteCdUFAID6pB5uoALkXchsBwPAhTobQJUdiT0pB8KAwU7bkuPE8PQcEM5fCNhDA1K15tpb4nbeg5lDOC78n4Rlp4AxoaOA/u6GMpOT2zKUIIuvmdI7sojb63/SOg8ypLFUYwXOX9jcoaJkTdLBbqeZPUlQarLJWPcjYshgCEB5keGi5IA6lQ2kRtJdzU/xaDUG9tHqJsBrbck8gOaxU4t6MVZBvWzdCzMxZAC1AVvMeXWygvjFnjfbmsjpYea4PjJ9iIy9jboX9lNe3DfkoZczMNWw51l1cwSN33BChHDTcJdvY59i9I6kn1N2F7j/AIUno8exZNXBl3wavE0YcONt1DOFk0uufc94pSCWMtPREY0WOE0yg4TOaao0nhex+6yZ6C+Cvp5I6RE+4BHMLA81Jaej3dCNHmR4aCSbAbknkFK23pEN6RQMWzjLPK6Chs0N8czhfTfgGt5u8v0V5UV0pStW/wAf9mj1JWPUewiyZ2/emdNO4/NLNIB7MYQGjyWDzbF9iSX6IlUR/q7/ANzBW/DssGqnfJC/lpleRf0Jv9itkOoTT3JJr40iJY0X47f3ZAUua8ToahtPIP4gkjuvPFl7F4k4tHHjdWr4Y1lfOK4v8Gmt2xnx8nY6WUPaHDmAev5rjF4+zcLddkJj5PQ2QjZ9ugMELbuLj6D0Qyb7aM90MTXrJiBZviJs316+yGcIpvfsfaSmEbbDfmSeJPMlNkTk5vbNhDE+XQC6hg0cVpGyMOpoJAJFxextxWE1tGq2KcXs5LlV73Ys67rlrCAbcLuaLjodlTw4rk2c7p8E5NnZ2roHWPupALoBZAU/OGD7dqwbjip2dnp2U98JGXJ2L6x2bjuOCNGHUcXi+UfBJZnoBLEeoUFbBvdcysZPrzHIY3HYn81LR1Oo0qdfNF+WJ57wULOVJokDxzWSPQ9Ot5Q4lmyvWdpCOo2RnLzq+FrJhQUtlH+KeOGnpi1p3IufvsP1Psuh0+re7H7FXJn/AEox/DTARHA17xdxGok83u3cT+nsquRa7LG/yb64cYovoC0mYKAiqzAYZZe1LRr2DjbdwHAE9PJTyetAk2NDRYbAKBsicWzBBTuDXEukPhjY0vefYcPda52KJYqxbLFyS0vlkZPneOP8anniafmc1v7Fa3kJd2izX071O1c4t/Hdf8pEzhWMQ1TNUMgeOB5Fp6EHgtsLIzX0sqW49lMuM1okQNll+ppZo1eKRxu0klzvpaLn36KnPNrUuMdt/hb/AHNirbRojHY9fea9tthcfdaLOqRrf82uUV86/wCmzbGhuOotEvTVDJG6mODh/fFXqb67Y8q3tFdxlF6Zlc4AXJstq+EQ3ogp830jb/5heAbEsY5zQehcBb81ZhiWP/2zU7oo1J8+UbdryONr2bG5xt12W2XT7ktvSMFkxfZErT4iJ4HSNa9gLXWD26SRp46eI91SujxTTNk3uD/Q5dkXfFZT/pH+4KhheWc/pv8AUdgnlawFziA0C5J4AK+2kts6kYuTUY+SvS5xisTFFNMwHxsZ3NuNiePstLvS9i8sBp6skov4f/ozYLm6lqn9mx5bJyY4WJtxt1SrIjY9DJ6ddRHnJbXyjcqsX7NzwY3ENNrixvdmsenT1K3FE3JGiRnk5t/uEMq5OElJHOXg01Tttv8Aksj0y1fSdFheJIweNwsWebmnCxo53ikZgqbjbe6yPSUTVtDR0PDp9cbT5LE83dDjJoh85U2qK/RF5LvTrONmiJyPVWJYsmXeqV/1F4WJwDifxmqy6Z0f0hh+7Af3K72FX/8AF2vk598v5qOr5Yt/DRkcC0H7i64T8s6KJZQAgCAi8wYh/Dwufz4D1IO/5LVdPhDaLOHR61yh/uUX4dQmqMs7ySXyOBdz0NNg2/5rXjxTjy92WOo2tWelH7V2L3V4JDIwscwEEWKsSipLTKEJyrfKL7nF55JcGry5rjoa+zhykhdvY+djx6hcuLdVuj1lvDNw1J/drz8Nf9nZcRxRrIO1abgt1A+VrrX1fLlTSow8y7foeYpr5T0yvZLgdUMMshPeJcfO5Nh6AWV3Bx4U1JL/AH+WyLZvlr4LHV4LE9trWPI+a3X1Qug4S9zCE3F7KfBXPoqht76HO0PHLjYO9brzHTbZY2Q6ZeN6f/4X74KdfI+fFTHHRxtiY6weWh1uYcQP0uvoGDUlCdrXdLscK+f1KJZcHwlphaDs3SAGjYBtrWsudKyTfJ+S1GKS0coz1hbsMqxJCS1u0jbG2xJ1M9Nj913seaycZqX9JzrI+nZ2OuUT2OpDIwWD4i77tvZedtWotF617rf6HM8g/wDVZf6f/dUsLyzndO8Mn/ibix1xUzSQ18kbHeYcdx9v1Wd0nKxQPXYVXp48shLv7fgmzUUtLG3+IeA4gaYxcutbZrI27qzKyFa0c6NFtzctfnbejn2PYRPPVCalidSt1Nc0vtrLh83Zg3A9bKqqXOzn4Os82NOP6DfJ/Psvx3Oy0D3OjaXCzrC/mbbq6cEz2QFDzvBpkDgpR6Dpk9w4lgynUa4RfkoZzuoQ427K/niGzw5ZI6PS5fQ0T2UZ9UI8lic7qEONhvY7Hqhd6IaMWWrUUbLEmmot5/usmd/NXKlnRNaxPNaOVfGXCyJI5wO69uhx6PZuL+oJ/wDFd3pNqcHU/Psc3Mg1JSRP/CbHBNS9i4/5kPdI6s+R3229Qudn47qs7eGWaLVNF7uqL2WCKx2epa3/ACOyG3ieXGx6BjRv91vq4b+vf9jXJSf2lHzFnaso2d8sdJYEWjs3e/Xfkunj4lN0HNRekVJ3TjLWzYzDXyTYWyWR2t3dLyGhgBkYdgN9gTZcDqGtNw8JnpOhf56Un3aNf4KVI7KaI+JshP8A2uAP63WOLJSgYdVrcLttednTSrJyzkHxqjbrbbdzmsA8zdwH7Ln3r+aj0fTJ8cSe/BZZo3Cgiafo0/YBcvr1b/lWey7HMxWpN/k3/h1IP4Yt4FriCPfZdjBs9SiLRWujxky2K4aTmvxG8bWt8TpGgfkSvKuvl1SevmP/AAjoJ6x0RfxRwmV0UU7QXM0Br7blpb4XW6L6D0++EYOub1s4eVXLmpxLT8Ps3QVNMxrpGsmY0Ne0kC9vmHUFU8jFlCTcVtG6u1SXfsVv4hv/AMSmZDT96OOwlk+UEm+hv1Otbgt9cnjUvn5kapL1Z7XhF/oqYxUZadrRO26d3guVd4kzfb2rf6HNMgf9Ul/pP+9U8H3Of03xLR4+K7zHWNNidJjlHm0ch7tKwufG9M9706HrYLivyjoOA4XBJGyaEMY2RjXamtGpwIvu47roR4/cjzc52R+iTfb2+CdgoY2cG79TxWWzU9m0EAKApuexs1ZI7PSvJlyK/uEKGR1RfUYs9t8KIz6V7ozZGd3CjXc1dUX1IsOJ/hu9CoOfR/mL9TnOFG1SP6v3WT8HpL1ulnQ9awPOcUecdwiOrhdDILtd9wRuHDoQVsqslVJSj5RWnFSWmcRrsMrcHqBI3V3T3ZGi7Xt5hw8+i7kcijJjwkc+Vc6nuJ0LL/xPpJmgTnsJOd7uYT1DgNvdULOnTX+X3RahkLX1dixOzVQ2v/FQ2/rH6Kr/AAt3+lmz1ofJy34o4o2teG0rXzDSBqa12m41cyN+K6mM/QpcbHrf5KtsXZNOKOi5ew5s2HNhlGzogxw6HSAfcFcS2EZbS8HQrnKpqUezRziGjq8FrO0bG6aLdrtPzR3uLjk4WVFVypl27o79uTTmw1PtL22dCp8+00jLxx1D3/QIJL36araR91Z9ZfDOX/AS390dfO1/x5KscHqK+sE1Q0Ns67IgdWgDgXuG17cvNY11ty5yNt18Y1qmvwjodXhbXwdlwsNj0I5qciiN9bhM58JuL2ik4fVyUE7tbHFjtnW59HBcfGryMJ+HKPvotycbC2tzJE5t2B7zbgGEfcnYLozzf9EJNv8ADX7vsV/S76ZWIMLlq6rtZRw4NG4YPXmSscLD9Lds39cntk2WbSivYvUkDSzS62m1t1fSfhGnZznOFNSU8T3080TZb3LQWaiOBA+4XVwHZGxc12/JTyEnFuPkhfhnmOCJ3ZVJsHOJjefDqeeDuhvzW3qGG5N2w7/JjjXKK4s6zjMpbBIWtc86HWa0XJJFhZcKzfFlm5/Q9d+xx7KNRLT175ZKaaztrNaCQdV+ZVTHjKt9yhhwnV5RfM+5c/xCnbJGNMzBdoNtwRvG7f8AsrffQrFv3PSdNz3jTe/D9jn+WM11WFkwyQvdHcksIPdN9yxwB49FXrlbX2a2jp5NeJlrnyUZF/w3PLqogQUkovxfKQxjfO/F3oArMbZS/pOVbh1Vd3Yn+my5QOu0Hjt6fkt5RPZQFKz1JuApR3Olx7bNnI7O4SjZp6pLcjXz0/gERt6UvLNjIze4UbNXVO8kWDFTaJ3oVBz8dbsRznCt6gf1fusn4PS39qWdCssNHm+RIqTQYainY8We0OHmFHf2BA1WSaJ5uYWg+gWxW2L3MXGL8o9U+T6WPwxgejW/rZJXWP3f+44R+CQGDQ7XaT6n9lh58mXb2N6GENFmiwQgwT07Hkhzb3Cnv7GfdR2jA3B4hwBt0usTFvZmMDYwNIAFxf32/dTtvyTH4NtQQa1VRxyeNoKeezG9dzQo8Mju5pv3XcL8juFPjwbLNvTJNkbWDYADyUeWa/By7GMYkr63+GDiIWguc1pI1C4DWkjrxK60ksWrcVuT9ynH+dP6nrRccPytGxltEbBbg1jf14lc2V05d22WlCKKdn7ITGRuqINtIu9vJw5m3IrpYGZJSVcvDK2RTHXJFg+FOKPqKFrZLuMZdGCebWmzb9dtvZVM2KjfJLwbqG/TRaf8Kh46BdVTa9s2mRBosBsgNKrweGQ3czfyTYTaPlNg0LDcN3807rwG/kkQEB8cUBznNlR2k1hy2WSPS9Phwq2W7LVN2cIWLOPnWc7Cr5zn1SAdFkjrdMhqDZYsowaYQeqxZy+oT5WaNvMMumF3oURqw47tRR8sx6pwfP8AdZM72a+NTR0TQsTzOzZQxCAIAgCAIDWqHaXNPnpPvwQzj3TRsIazHOzU0jqLIZRemY6KbWwHnwPqNipJmtSNhQYkbXP7J7ZflPdf5fS77/qjN1Wpxcff2JA2I8inhmlr2ZxHE6Opwmv7YRmWMONjYkOjPyutu0+fku56tOVXxm9MoKE6p7XcvVD8TaJ7Rr7WN3Qxudv5Ft1RfTbv6dNfqv8As3LKj7rua+O47JXQuhpYpI437PmlaYxovuI2HvPJ9AFFdUKHynJbXhLv+/gycnZ212JzJeCCkhDQCBYWvxPmfM8fdU52Ox8n5ZuitLRY1BIQBAEAQEfjNaIoyT0UosY1LsmkUDCaZ1RPc8L3UnoL5qiridGNo2eQCxPNrc5nNqxxnqNt+8sj01SVVL2dGw2DRG0eSwPNXT5TbIPOtTpj09VKL/Ta9y2RmSKa7i5Sy11OztovFlicDR7QkKQEAQBAEBr1kephA4229RuFKMoPUlsUc2tgPsfIjigshxlozqDEjg/sprHwSbjyeOI91Jv16kN+6JEKDQeJ4Q9pa4XBFihMZOL2iIw+qML+wlP/AObz87el/qCkt21qyHrV+PdfBJVVIyUWe0FQU/cjhlyEG41D0Ky5P5/chJfBuU+FxsN7aj1O6xfck3QFAPqkBAEAQGKaUNBJNgEMoxcnpHPsw4m6pk0M3HBZHocTHVEecy05awkQsBI7xWJys3J9WRhzbiQjj0g7lSjPp9HOe2QeT8PL36yNgpOh1G5RjxRfeCxPPHPM21faS6Ry2WSR6Tp9XCvky05Wo+ziHnuoZyc+7nY9E2sSjoIAgCAIAgCA+FSiGRzH9lMWnwybt8n8x+6Fh/XDa8okbqNFc1sQpBKwt4Hi09HDgVOzbVZwlv29zBhNcXgsftIzZw69HDyQzvr4vlHw/BIXUGg08Tw5s7NLtjxa4cWnqCpNtN0qpbX+xE02LSU7hHVcODZOR9VJcnjQuXOnz8FgjlDhdpBHUbqDnyi4vTR6BUEH1AFAPikC6A1q2uZELvcApNldM7HqKKRi+NyVLtEQOny5rI72NiwoXOZN5cy8Iu+/d36KGyhmZzs+mPgna2pbE0uO1goRQrrc5aRzuqmfVzWG4v8Aksj0lcY49XfyX7CaEQxhoHJYtnnsi52T2zzjdaIoyedkSMsWp2WJFEwamNRPc773KyO/k2KmrSOkwxhoAHJYM8xKW3s9oQEAQBAEAQBAEBqYlSdqyw2cN2no4cFJsps4SPGFVvaNs7Z7e68dCOfoUZldVwlteH3N1QaPYisXoXEiWHaVv2eObSskWqLor+XZ9r/Yy4TijJx9Lx4mHi0+nRQY5GNKp9/Hs/YkFBoMNTTMkaWvaHAqTKFkq3yi+5XpcFngOqlku3joduPQKToxyqrVq1d/kMzO+Paogc09QNkDwIT/AMqSf90bsOaKZ3z29Qo0aZdPvXhbMxzDTfzWpoxWFf8A6TVqM107eDi70U6Nkem3y/QiKrNskm0MZ9bIW4dOrj3nI14MEqak6pSWjzv+iG2eZRQtVpbLVhWCRQDYXPVGzlX5U7X3N2pqGxtJcQAFBohB2PSRQsbxZ9U/RHe1+XNZHoMXGjRHlIsmW8EELdTh3isWzmZuY7XxXgnnvAFyoKCW3pHPsz4mZ5NDNwDbbqskeiwcdVQ5yLNljC+xjBI7xUM5edkOyTSJxQc9eAhJ9QBAEAQBAEAQBAQ+KUz2O7eEXcBZ7f5jP+QskW6LIyj6Vnh+H+Tfoa1kzA5huD9weh81BXsrlW9SM5UGBEYtg2s9pE7s5hwI2DvJyy2WsfJ4LhZ3izBQ49Z3Z1Leyk6/K7zBQ2W4W1zoe0TzHA7g3Hko0UmmuzR9UEHiSJrtnAH1CklSlHumR9RgNO/jE32ACbLEMy+PiRrHKlL9JHumzb/iOR8mWLLNM35L+qbMZZ978s34KGNnhY0ewTZXldZLyzYUGsjcTxqKEbuBPRZaLNOLZa/HYplXWz1r9LQQ33t7qTtwqpxY8n5LRgOX2QC7t3fosWzlZWbK19vBOk2UFD8FTzVjukdnGdzxsskjr4OHv65GplTBC49rIPRGzdn5aS4QLu0WWJwt77n1AEAQBAEAQBAEAQBAfLICBrqJ8DzNTi4P4kfJ3m0dVkXq7YWx9O3+zJLDcRjnbqYd+YPEHoQo0VrqZ1PUvBtoajWr6COZumRod+o9CmzZVdOt7iyCdhVVTG9PJrZ9Dt/spL6yMe5atWn8o9RZq0HTPE6M9bbJoS6dy71STRJ0+O07+Ejfc2TRVnh3Q8xNxlXGeD2n3CaNLqmvKZ6NSz6m/cKNEcJfBglxOFvGRv3CaNkceyXhMiqzNcDPCS8+SnRar6ZdL7lpELU5gqZ+7EwtHkE0XoYNFK3OW2ZKDKskh1TuPohjb1GFa1Wi2UOHxwizGgKNnIsvnY9yNlzrblQatb8FVzHmMNuyI3PVSjr4eC2+UyOy/gLpndpLw4781JYy8yNK4QL1FGGiwFgFDOC5NvbPaggIAgCAIAgCAIAgCAIAgPhCkEJieCnV2tO7s5ef0v8AUKUy7TlRS9O3vH9zxQZhGrs6hvZScN/C70KaJsw+3Kt7ROtcDuNwoKLTT7n2ygGKWna/ZzQ4eYupMoylHwyLqcr0z/k0ny2TZbrz7oe5oyZNZ8sr2+6nZuXU5e8UYjk4/wA5ybM/8T/8T3HkuP5nuKbIfVJ+0USFNlinZ8t/VRsrzz7pe5KRUzGeFoHsmyrKcpd2zKhgalbiEcQu9wCaNtdM7XqJTcVzDJO7RCDby5qdHbowq6Vysfc3sCyxuHzbnohXys/+mBbmRgCwFlByG3Luz0oICAIAgCAIAgCAIAgCAIAgCA+FSQatfh8czbSNB8+Y9CpN1V063uLIJ2F1VNvTydoz6Hbn0BTZfWRRf2tjp/KPcGag06Z43RHqRsmjCXT21ut7JmmxOGTwyNPuoKc6LIPUkzbBUGo+oAhAQkxvmaOJA91OiVFvwiMrcwwR8XgnoN00WqsK2zwiv1ubJJO7Aw+vNZI6FfToV97GYaXL9RUHVM4gdCjNk82mntUu5a8MwWKAd1tz1Kx2cm7KstfckbKGVj6gCAIAgCAIAgCAIAgCAIAgCAIAgCAIDBUUrJBZ7Q71F1kZRsnF7iyFqspwO3bqjPkVGy9DqVsVp90ajsuVLPw6k26G6k2rOol98DwaTEm8Hh32U9jJW4cvY8FuJ+X5J2Mk8I8mixF/F9kJ9XDj4Qblaof+JMfuVGyf8Rph9sTepcnRN3eS9NlezqdkvtWibpcOij8LAFGylO+c/LNoIaT6oAQBAEAQBAEAQBAEAQBAEAQBAEAQBAEAQCyAIAgCAIBZAEAQBAEAQBAEAQBAEAQBAEAQBAEAQBAEAQBAEAQBAEAQBAEAQBAEAQBAEAQBAEAQBAEAQH//2Q=="/>
          <p:cNvSpPr>
            <a:spLocks noChangeAspect="1" noChangeArrowheads="1"/>
          </p:cNvSpPr>
          <p:nvPr/>
        </p:nvSpPr>
        <p:spPr bwMode="auto">
          <a:xfrm>
            <a:off x="307975" y="-1333500"/>
            <a:ext cx="3352800" cy="3105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0306" y="1619250"/>
            <a:ext cx="942520" cy="87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encrypted-tbn3.gstatic.com/images?q=tbn:ANd9GcRAvRUWMTs6ZnW8IdOKp3dGcRD0uKK9d5FkMWg8Gz5z8fV-M3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066" y="2573710"/>
            <a:ext cx="1143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DSamanta\Desktop\Mahout_files\mantle-mah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44" y="3951819"/>
            <a:ext cx="2145730" cy="84490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DSamanta\Desktop\Mahout_files\mantle-as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56" y="3356992"/>
            <a:ext cx="1929706" cy="75984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Apache HBa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8754" y="4858358"/>
            <a:ext cx="1271587" cy="31432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3" descr="data:image/jpeg;base64,/9j/4AAQSkZJRgABAQAAAQABAAD/2wCEAAkGBwgHBgkIBwgKCgkLDRYPDQwMDRsUFRAWIB0iIiAdHx8kKDQsJCYxJx8fLT0tMTU3Ojo6Iys/RD84QzQ5OjcBCgoKDQwNGg8PGjclHyU3Nzc3Nzc3Nzc3Nzc3Nzc3Nzc3Nzc3Nzc3Nzc3Nzc3Nzc3Nzc3Nzc3Nzc3Nzc3Nzc3N//AABEIAGgAngMBIgACEQEDEQH/xAAcAAACAwEBAQEAAAAAAAAAAAAABgQFBwMCAQj/xABCEAABAwMCAwQHBQcBCAMAAAABAgMEAAURBiESMUEHE1FhFBUiMnGBkSNCUqHRM2JygpKxwSRDY6KzwuHw8RY0Rv/EABgBAQADAQAAAAAAAAAAAAAAAAABAgME/8QAIREBAQACAQUBAQEBAAAAAAAAAAECAxESEyExQSJhUQT/2gAMAwEAAhEDEQA/ANxooooCiiigKKKgXW62+0RzIucxiK0BzccCc/CgnUVmV67X7cwS1ZYD05Z2Djh7tGenQk/lSpO7QdY3I4ZW3CT0TGa3/wCLNTMbfStyk9thm3+BDlTIsh5tCokP0t0qVjCMkf8AT+YqJN1TBjybbFU42JExvv1IWrHdMhOStXhyxWFTbRdbg4bjeVq4lr2elBXEtf7icZP5VFTp50qPAhPd5zxFIGT445eHnVpryt4kVu3DGc2tfidqljUzcpEt1SA0+pMVlCFKW82EpwrlgEq4vkBV2rW9iYtTc2VcYvGtAUI7LoWvfkkJG5NYV6hkfiT/AOfOuYskxLyQ2MEn3+Hl57VN1Zz4ib9V+t+/+Qeh2xmVdEBqXMUBFgJILhz7qduZ6k9PlROva/TGrLCUhd1cQFv8O6YqOqlfmAOtYgi06jgS0XaMlciRwYaltrDqgPEE79a92HUb9nm91dW3vQ1vF2alDeHpSugUpW5APSs2r9ASpbNut/fOr4kJACcc1q6AeJNcZ90FttqZMwDvl4ShlJwVrPJA86Q42po0hQ1TqZ1EWIzkWu2JWFrUfx4HNR5DbaqZ/WS5lyRdFIEu7rPd2m1tniRFzt3jhHNX9qDVm7nxTm4PCkvpa72RhWzIPLPmd/pXS0zvWKXX2h/puMpZV1cA5q+GeXlis6tCZMx5em4MsyJTy++v90ST7JP+ySflw89hTlftQ2jSFuabfWOJKQiNEa3ccPIAJ/zQMdFL+n3J/oLl1v3Aw8+OMRgr2Y7fRPmo8yfE+VXbLocbS4ArChkAjfHTag60UUUBUWdNi26KuTOkNx2GxlTjqsAfM1R6v1nbNKxx6SsvzV/sYjfvr/QeZpIY05ftbuC7axeVFhJ3j29vYfQ/3O/woXwk3XtGuN5lKgaJgLWn3VTnknA/hT0+J+lcLb2dOXKT6fqu5PzJB5pKth+nyxTpb4ES2R0R4bCWkJ2wjmfnU+PyPxreYSTy57stvhkl6t0KLdZLMVlCG0nhT7PSrWwxE+kJu6llMSKA6v2UglY5N+GSfHyrlqxhbF+lJX98hSfnUhhbcTSKS4w4+iZLV3qY4AdVgbcO+M+R511ZeMJI4cf1neXqfKmamuLchyCmHcozeWopc4jIbByeFeE7+Q2O3Oru3aR73ulKBSyi4ekoC/e7otoPB/UnH1qx0pbUojsqL0qTFOFtImRChTKh0HFun4YxTWd65stvTOnB14aJl+s/bLLrp+S2othGH5Drkl9xRwhhkH2eI9M7nb8NRLZaWX7ZOuiLiwgxipCG3Bj2uHY8+fUbb4rULnFYlwlty0cbRwVpBOFYPXG5Hl1rKdTvsS54Q0uN6MwcR2GWiA0eqjkD2j8NuXjWuvZls8Rjt1Ya/wBUydnqg5bJUVwFbTbgUkL5JzzA+dWNy0/brghSX2Eb7DPtfl+lR9AsLbsrjikY7x3KT4gbVeK941WydVXxt6JWX37s0S2XHrSeBRGSDuD/AJH1NI8iNc7E6e8D0dagUd62PZUPJQr9D5x/6zSxr652+z2Na5EVmTJfISyys4Cz1JHgKy2a5JzG2rZbeKzG2ayvVptPq60Ox4jJJKlNM/aE9ST41K0fdoTN5VcJ1sud8vyz9gnKSgHoSrc/kQKtNE2qy35SnJtmQAlW4hySoo/jbUcgeHOths1kttobAtsRtkEe8E4J+NYuhWWmBdbktu46lLbRCuNi2sK+za22K1c1q+g8qZFAEYVj517ooCk7V2rX4UlNm05H9Pvjg/ZjdEdP43D08h1pmnJccZUzHfSw8vkvqnzA6mo1mslvsrSm4TWFuK4nHXDxOOq8VKPM0CzpTQSYcpV31HI9ZXh08RWv3W/4RTdcUnuMjpUuvK0haSk1MvF5RlOZwpK9tK4V4r3JjqaO/u/irjXXLLHFZZfJe11alyYqZ8dHE6wkhaPxI8flXX1VaHNFhbU7KGkF8SEuYw54fM7YphbWFAoVS0/pRqLdnJltaT3Eod3MjgYylX3h0ODuB8cVW28cckxx55455c9GyGmVCU535bU4GEPSHSVOrO3C2gHAA8Tnryp6S+ysEhxsgcWTxcsHB+lZrepDtjuMZlDayxCj4hrWcpWtQP2meWee3kKhWy+BmRDbW9lpMd1C1fjU5xKUfqUj5VOWm5/qIx/6JrnRWgXu9RWYbuH3kpB7tx6PhSmFHdJKeeKQO9nXW6phSH0XRl1QCXcBC0J8UqSARjqFV9tkG83NbTjLSkJXHSxIdX7KHQMjJzz2KRgcuGnSx2WNZYx7v7R9W63VdfIDpUzHHXP9qvXntvPqJrEduDERGZJKEJ4QSN/j868k16cVxHeqLUeqbVp1oma//qCPYjNHK1fHHu/E1X15rT34ixuU+NbYL0yc6ltloZUpWxJ8AOtYfq26zr9cjcJEeQ3Gxwx0qbKQlH60ao1JctSul6QVNwmzhppA9hHxPU+ZrWtAt3L1HEj3mKxKhutDuJKACeHolY5/OsdmfPiOjXr6fNZ5oa1MCRHm3RUyJFkEiLcojuENrG3CvHu5Pjt0rdrc0+wylD8hUggbOqAyr4kYB+QqrhaYgW6Q6q3pDUaR+3indpXmB0NWcGF6CnumVqLH3EK34PIHwrNqmUUUUEK4W+NcWCzKQVJ+6pKuEp+BG4pcf0reGlk2zVVxaa+626UuAfNQJpwooEB7Sernv/2stP8AChCf7CoMns/1I6OM6xnLX+8s/wDatNqPLD5YUIpSHTsFK5JoMEucjVunr16rjX2bKfA4uFlzj/qBzVm7rTVWnVsNahhsPF720cSQlZHxRtn41qVl01BtK3JHB30x5XG9Ic9pSz4n/HhUVzTbd11B62u6Q4GBwRWvuoHU/E1MtnpFxl9lON2lW4JT61gXGClQ2WWVOJPw4d/yq7ha209LQCzeIw/ddJQr6KFdO0NthyyizxITcibLwmOgp/ZjqvyxSBd+zZ23N2eO28XZ0x7u3QOSU8yfkKv3Kz7OPxp6bva5CATLhup6faJ/zXlc+zMe2p+Eg89lJzWP6f0Sxf8AVcyBGSPVsNZQ88RufL57n6Vdae7MokjU14ttzWe7hFC2i2PfC84J88f5qe5/Dtf07ztb6bioKnbxEKkj3ELK1f0il249qVobTiBHlzT5tlkfVWD+VK1w0I81qudp6A8pbyYglwio8PGnlwk9DkKGfKpMXSbN3036ztUYtXa2OFqdABwHSk5JCehI+tR3L8T2p9RLzr3UE9aWEFNrYcOAGkHiIPUqIz9Ki3nTF101JjXW4NiXDUtLin0EqSoHchXWtscs1m1JYGkyIbC2X2QUkJGUnHMEdQajaWj8dnk6fuoTIMImOsLSPtGzuk45bj86pbb7XmMnpXxNLWtz/X22Oh22XRoCZEIyN+Sk+BHWpOmYr2lJpsbynHbY6oqgPK3KDzLR/wAVI0xEXpyU5Y1KUuEcuQVqOSE9W/l/amKVGZksFp5AUjz6GoS7DxHI19rjHStCAhxfGobcWMZrtQFFFFAUUUUBRRRQFFFFBFRDYTKXK4MvKGCtXMDyqp1Y43Ct7tySFqmNtFmKEnk4vZJx45I38KYKgzISJkqM47uhhXGlP7/Q0FZorT7enbI1G96Qv231/iWedWKYnd3p2an/AG0ZDSv5FKI/5h+lWFfDuCKBOEXve1h2SN+4sbKf6nnf0qeYiLbq5MtnKWbm13TyEnYuo3SrHiU8Qz5CrCBAVGulynPKSpcpaODH3G0oAAP83Gf5q7TovpBjKRw8bDyXEk9ByOPlmg6RYqIoUhnZoq4gjw8fzqsILGq0LSlQRKjEKI5FSTt+RNXY5V44EKWlzhyU+6fjQeJMdD4RnZSDlCvwmuqc9a9UUBRRRQFFFFAna91zF0kyhtLXpM95PE2zx8KUpH3lnoP70nRLn2o3lj0+C00ywr2m0qShHEPIK3I+lUS0o1J2tuIm+0wqeWuFX4GunwOPzrfQMbDlQKeg7vfLhb5h1RGTFkRneDPDwZGMk+GPMGrRzVWn218C7zBSfDv0191TcLbAscld3lejRXEltSh7xztgeJrFX1aD9WuJtelL8oBJDc3g9gEdVEq2+YoN9YkMyWkux3UOtK5KQriB+lRLhe7VbClNwuEaMVcg66E1mfYYZQt93SgjugQUJ6BeOYFI8eVao2o7grW1sm3B8unKEOALbOeeCRkeGDQfomDc4FwRxQZjD6f904FVzuF5tltUEXCfHjqUNg64Ek0ldnNq0sXZt40g5I41o7pcd/m0ob8jv18cVmDUu1xtSXBWt7fKnPLcI7tDuFoOTuQojI+BNB+h4N0g3FOYExiQBz7lwKrhN1BZre4W5tziMuJ5pW6AR8qTeze36QbfmXzTL7yEd2Gn2JG3cY367jn4kUrXSb2fzL3MeRZrxfZT6y445Gb4h8hkcsUGxW+6W+5pK7fMjyUjmWnArFe5U+JEKRKlMsKVukOLCcj51g3Z/wB2ntJjqs7MmJFW4sdzI2cS1w7oXgkHflVh2xK9Z67hW5rhU41HQhPEMgKcWf0FBsMy+WmC6hqZcozLjgyhK3QCR5VOQpK0BaCClQyCncGsP7RdFW/TlmiTPSpUm4POBDq318Qc2326YxVlJvs2xdktuZbdUmXLBbbc6oR5eeKDTzfbSJvoJuUX0rOO670cWfhWYM3693PtW9AjXWU3b0PkKjBQ4OFKd+njXrTvZ1ZnNGrul1S6ZrjRfS8lZBa6gg9T4moPYlE9K1FMnuKU4GWglK1HclR5/wBqDY3rhDYeSw/KYbeOMNrdAVvy2rn62tpni3idH9MwVBgLHHgc9qxHWEd3UXaqqHFXwOlxLKXQN2wkZJFaBD0VprRve3yRLkJcQwpt6Q87nPFzOPE0DI/qiwR3FIevEJtY2UFPAEfGrCJMizmEvxH2n2VclNqBFYWp3s/U28IGmL/cACoKmttk4Vzzkq8/CrLsLDwv11bZUpMT0ZKlJO2V8W2QDzx1oO2u9DXuHqRd/wBNIVIDrvf8LX7Rh3xA6g1IRqbtMuLQjx9PpjOZ4fSXGVJ+eFbCiigm9p2mr1ctOWlMZDs+RE/+ylCvbWSnBUPEg1VPOa4umjPVbenfQ2GUpaUc4cfHkg+75miigYNB2e86e0NNDcIt3VxSnG46sZJ+7VDPv2rbhHMW89nLcuSpHD3/AHfEB58j+RoooLTQOmL5prT13mrZQLrKTmPGCs8IA2B6Z8qrZ1+1bcI5i3js6blvqTwd+pviAPjyNfKKDvpTQl5jaNv7UngjzroyEMsFW6AkbBR89/gKrNBJ1pp9Ey1W/TKkLlulwypZ4UR1cAH8yRjYda+0UFh2WaZvULU8m5Xu3OsfZLw66UnjWtW52OQf1oOnL5cO1cXWVbnEQW5QUmSrhwUoTtyOedFFBL7YLPer7Mtse125+THaClOON8OATgeOeWal9oOkJtx0db49uaL0iAgHuB7yxjcDzoooF5b2u7ppByyI0+uOwy2ELeV7LjyfwpSds+dM3ZHYJ9js0tdyhuRpLzpIaVjOBy5GiigpdD6bvSO0GVeLrbno7OXFIcXjBJO3Xwpn7V7LPveme6tbZddadDhZTjKx5ZoooE20r1wrRz9iiacMVlppSTIc+zdcBVulKPHfcnpmr/sd0/OskC5OXeE5FdfeSENu4zwpGM8/Oiig/9k="/>
          <p:cNvSpPr>
            <a:spLocks noChangeAspect="1" noChangeArrowheads="1"/>
          </p:cNvSpPr>
          <p:nvPr/>
        </p:nvSpPr>
        <p:spPr bwMode="auto">
          <a:xfrm>
            <a:off x="155575" y="-471488"/>
            <a:ext cx="1504950" cy="990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1034" y="5301208"/>
            <a:ext cx="1181840" cy="77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E2D238DB-7230-45D0-89A2-1890D4DEDBDF}" type="slidenum">
              <a:rPr lang="en-IN" smtClean="0"/>
              <a:pPr/>
              <a:t>31</a:t>
            </a:fld>
            <a:endParaRPr lang="en-IN" dirty="0"/>
          </a:p>
        </p:txBody>
      </p:sp>
      <p:sp>
        <p:nvSpPr>
          <p:cNvPr id="10" name="Date Placeholder 9"/>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1110550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32080"/>
            <a:ext cx="8229600" cy="996720"/>
          </a:xfrm>
        </p:spPr>
        <p:txBody>
          <a:bodyPr>
            <a:normAutofit/>
          </a:bodyPr>
          <a:lstStyle/>
          <a:p>
            <a:r>
              <a:rPr lang="en-US" sz="4000" dirty="0">
                <a:solidFill>
                  <a:srgbClr val="960000"/>
                </a:solidFill>
                <a:latin typeface="Times New Roman" pitchFamily="18" charset="0"/>
                <a:cs typeface="Times New Roman" pitchFamily="18" charset="0"/>
              </a:rPr>
              <a:t>Tools available</a:t>
            </a:r>
            <a:endParaRPr lang="en-IN" sz="4000" dirty="0">
              <a:solidFill>
                <a:srgbClr val="96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62500" lnSpcReduction="20000"/>
          </a:bodyPr>
          <a:lstStyle/>
          <a:p>
            <a:endParaRPr lang="en-IN" dirty="0"/>
          </a:p>
          <a:p>
            <a:r>
              <a:rPr lang="en-IN" b="1" dirty="0" err="1"/>
              <a:t>NoSQL</a:t>
            </a:r>
            <a:r>
              <a:rPr lang="en-IN" dirty="0"/>
              <a:t> </a:t>
            </a:r>
          </a:p>
          <a:p>
            <a:pPr lvl="1"/>
            <a:r>
              <a:rPr lang="en-IN" dirty="0" err="1"/>
              <a:t>DatabasesMongoDB</a:t>
            </a:r>
            <a:r>
              <a:rPr lang="en-IN" dirty="0"/>
              <a:t>, </a:t>
            </a:r>
            <a:r>
              <a:rPr lang="en-IN" dirty="0" err="1"/>
              <a:t>CouchDB</a:t>
            </a:r>
            <a:r>
              <a:rPr lang="en-IN" dirty="0"/>
              <a:t>, Cassandra, </a:t>
            </a:r>
            <a:r>
              <a:rPr lang="en-IN" dirty="0" err="1"/>
              <a:t>Redis</a:t>
            </a:r>
            <a:r>
              <a:rPr lang="en-IN" dirty="0"/>
              <a:t>, </a:t>
            </a:r>
            <a:r>
              <a:rPr lang="en-IN" dirty="0" err="1"/>
              <a:t>BigTable</a:t>
            </a:r>
            <a:r>
              <a:rPr lang="en-IN" dirty="0"/>
              <a:t>, </a:t>
            </a:r>
            <a:r>
              <a:rPr lang="en-IN" dirty="0" err="1"/>
              <a:t>Hbase</a:t>
            </a:r>
            <a:r>
              <a:rPr lang="en-IN" dirty="0"/>
              <a:t>, </a:t>
            </a:r>
            <a:r>
              <a:rPr lang="en-IN" dirty="0" err="1"/>
              <a:t>Hypertable</a:t>
            </a:r>
            <a:r>
              <a:rPr lang="en-IN" dirty="0"/>
              <a:t>, </a:t>
            </a:r>
            <a:r>
              <a:rPr lang="en-IN" dirty="0" err="1"/>
              <a:t>Voldemort</a:t>
            </a:r>
            <a:r>
              <a:rPr lang="en-IN" dirty="0"/>
              <a:t>, </a:t>
            </a:r>
            <a:r>
              <a:rPr lang="en-IN" dirty="0" err="1"/>
              <a:t>Riak</a:t>
            </a:r>
            <a:r>
              <a:rPr lang="en-IN" dirty="0"/>
              <a:t>, </a:t>
            </a:r>
            <a:r>
              <a:rPr lang="en-IN" dirty="0" err="1"/>
              <a:t>ZooKeeper</a:t>
            </a:r>
            <a:r>
              <a:rPr lang="en-IN" dirty="0"/>
              <a:t> </a:t>
            </a:r>
          </a:p>
          <a:p>
            <a:pPr lvl="1"/>
            <a:endParaRPr lang="en-IN" dirty="0"/>
          </a:p>
          <a:p>
            <a:r>
              <a:rPr lang="en-IN" b="1" dirty="0" err="1"/>
              <a:t>MapReduce</a:t>
            </a:r>
            <a:r>
              <a:rPr lang="en-IN" dirty="0"/>
              <a:t> </a:t>
            </a:r>
          </a:p>
          <a:p>
            <a:pPr lvl="1"/>
            <a:r>
              <a:rPr lang="en-IN" dirty="0" err="1"/>
              <a:t>Hadoop</a:t>
            </a:r>
            <a:r>
              <a:rPr lang="en-IN" dirty="0"/>
              <a:t>, Hive, Pig, Cascading, </a:t>
            </a:r>
            <a:r>
              <a:rPr lang="en-IN" dirty="0" err="1"/>
              <a:t>Cascalog</a:t>
            </a:r>
            <a:r>
              <a:rPr lang="en-IN" dirty="0"/>
              <a:t>, </a:t>
            </a:r>
            <a:r>
              <a:rPr lang="en-IN" dirty="0" err="1"/>
              <a:t>mrjob</a:t>
            </a:r>
            <a:r>
              <a:rPr lang="en-IN" dirty="0"/>
              <a:t>, Caffeine, S4, </a:t>
            </a:r>
            <a:r>
              <a:rPr lang="en-IN" dirty="0" err="1"/>
              <a:t>MapR</a:t>
            </a:r>
            <a:r>
              <a:rPr lang="en-IN" dirty="0"/>
              <a:t>, </a:t>
            </a:r>
            <a:r>
              <a:rPr lang="en-IN" dirty="0" err="1"/>
              <a:t>Acunu</a:t>
            </a:r>
            <a:r>
              <a:rPr lang="en-IN" dirty="0"/>
              <a:t>, Flume, Kafka, Azkaban, </a:t>
            </a:r>
            <a:r>
              <a:rPr lang="en-IN" dirty="0" err="1"/>
              <a:t>Oozie</a:t>
            </a:r>
            <a:r>
              <a:rPr lang="en-IN" dirty="0"/>
              <a:t>, </a:t>
            </a:r>
            <a:r>
              <a:rPr lang="en-IN" dirty="0" err="1"/>
              <a:t>Greenplum</a:t>
            </a:r>
            <a:r>
              <a:rPr lang="en-IN" dirty="0"/>
              <a:t> </a:t>
            </a:r>
          </a:p>
          <a:p>
            <a:pPr lvl="1"/>
            <a:endParaRPr lang="en-IN" dirty="0"/>
          </a:p>
          <a:p>
            <a:r>
              <a:rPr lang="en-IN" b="1" dirty="0"/>
              <a:t>Storage </a:t>
            </a:r>
          </a:p>
          <a:p>
            <a:pPr lvl="1"/>
            <a:r>
              <a:rPr lang="en-IN" dirty="0"/>
              <a:t>S3, HDFS, GDFS</a:t>
            </a:r>
          </a:p>
          <a:p>
            <a:pPr lvl="1"/>
            <a:endParaRPr lang="en-IN" dirty="0"/>
          </a:p>
          <a:p>
            <a:r>
              <a:rPr lang="en-IN" b="1" dirty="0"/>
              <a:t>Servers</a:t>
            </a:r>
            <a:r>
              <a:rPr lang="en-IN" dirty="0"/>
              <a:t> </a:t>
            </a:r>
          </a:p>
          <a:p>
            <a:pPr lvl="1"/>
            <a:r>
              <a:rPr lang="en-IN" dirty="0"/>
              <a:t>EC2, Google App Engine, Elastic, Beanstalk, </a:t>
            </a:r>
            <a:r>
              <a:rPr lang="en-IN" dirty="0" err="1"/>
              <a:t>Heroku</a:t>
            </a:r>
            <a:r>
              <a:rPr lang="en-IN" dirty="0"/>
              <a:t> </a:t>
            </a:r>
          </a:p>
          <a:p>
            <a:pPr lvl="1"/>
            <a:endParaRPr lang="en-IN" dirty="0"/>
          </a:p>
          <a:p>
            <a:r>
              <a:rPr lang="en-IN" b="1" dirty="0"/>
              <a:t>Processing</a:t>
            </a:r>
            <a:r>
              <a:rPr lang="en-IN" dirty="0"/>
              <a:t> </a:t>
            </a:r>
          </a:p>
          <a:p>
            <a:pPr lvl="1"/>
            <a:r>
              <a:rPr lang="en-IN" dirty="0"/>
              <a:t>R, Yahoo! Pipes, Mechanical Turk, </a:t>
            </a:r>
            <a:r>
              <a:rPr lang="en-IN" dirty="0" err="1"/>
              <a:t>Solr</a:t>
            </a:r>
            <a:r>
              <a:rPr lang="en-IN" dirty="0"/>
              <a:t>/</a:t>
            </a:r>
            <a:r>
              <a:rPr lang="en-IN" dirty="0" err="1"/>
              <a:t>Lucene</a:t>
            </a:r>
            <a:r>
              <a:rPr lang="en-IN" dirty="0"/>
              <a:t>, </a:t>
            </a:r>
            <a:r>
              <a:rPr lang="en-IN" dirty="0" err="1"/>
              <a:t>ElasticSearch</a:t>
            </a:r>
            <a:r>
              <a:rPr lang="en-IN" dirty="0"/>
              <a:t>, </a:t>
            </a:r>
            <a:r>
              <a:rPr lang="en-IN" dirty="0" err="1"/>
              <a:t>Datameer</a:t>
            </a:r>
            <a:r>
              <a:rPr lang="en-IN" dirty="0"/>
              <a:t>, </a:t>
            </a:r>
            <a:r>
              <a:rPr lang="en-IN" dirty="0" err="1"/>
              <a:t>BigSheets</a:t>
            </a:r>
            <a:r>
              <a:rPr lang="en-IN" dirty="0"/>
              <a:t>, </a:t>
            </a:r>
            <a:r>
              <a:rPr lang="en-IN" dirty="0" err="1"/>
              <a:t>Tinkerpop</a:t>
            </a:r>
            <a:r>
              <a:rPr lang="en-IN" dirty="0"/>
              <a:t> </a:t>
            </a:r>
          </a:p>
          <a:p>
            <a:pPr lvl="1"/>
            <a:endParaRPr lang="en-IN" dirty="0"/>
          </a:p>
          <a:p>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32</a:t>
            </a:fld>
            <a:endParaRPr lang="en-IN" dirty="0"/>
          </a:p>
        </p:txBody>
      </p:sp>
      <p:sp>
        <p:nvSpPr>
          <p:cNvPr id="7" name="Date Placeholder 6"/>
          <p:cNvSpPr>
            <a:spLocks noGrp="1"/>
          </p:cNvSpPr>
          <p:nvPr>
            <p:ph type="dt" sz="half" idx="10"/>
          </p:nvPr>
        </p:nvSpPr>
        <p:spPr/>
        <p:txBody>
          <a:bodyPr/>
          <a:lstStyle/>
          <a:p>
            <a:r>
              <a:rPr lang="en-US" dirty="0"/>
              <a:t>CS 3203: Data Analytics</a:t>
            </a:r>
            <a:endParaRPr lang="en-IN" dirty="0"/>
          </a:p>
        </p:txBody>
      </p:sp>
    </p:spTree>
    <p:extLst>
      <p:ext uri="{BB962C8B-B14F-4D97-AF65-F5344CB8AC3E}">
        <p14:creationId xmlns:p14="http://schemas.microsoft.com/office/powerpoint/2010/main" val="3095384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 40003: Data Analytics</a:t>
            </a:r>
            <a:endParaRPr lang="en-IN"/>
          </a:p>
        </p:txBody>
      </p:sp>
      <p:sp>
        <p:nvSpPr>
          <p:cNvPr id="3" name="Slide Number Placeholder 2"/>
          <p:cNvSpPr>
            <a:spLocks noGrp="1"/>
          </p:cNvSpPr>
          <p:nvPr>
            <p:ph type="sldNum" sz="quarter" idx="12"/>
          </p:nvPr>
        </p:nvSpPr>
        <p:spPr/>
        <p:txBody>
          <a:bodyPr/>
          <a:lstStyle/>
          <a:p>
            <a:fld id="{E2D238DB-7230-45D0-89A2-1890D4DEDBDF}" type="slidenum">
              <a:rPr lang="en-IN" smtClean="0"/>
              <a:pPr/>
              <a:t>33</a:t>
            </a:fld>
            <a:endParaRPr lang="en-IN"/>
          </a:p>
        </p:txBody>
      </p:sp>
      <p:pic>
        <p:nvPicPr>
          <p:cNvPr id="4" name="Picture 3"/>
          <p:cNvPicPr/>
          <p:nvPr/>
        </p:nvPicPr>
        <p:blipFill rotWithShape="1">
          <a:blip r:embed="rId2"/>
          <a:srcRect l="5929" t="14798" r="47595" b="31615"/>
          <a:stretch/>
        </p:blipFill>
        <p:spPr bwMode="auto">
          <a:xfrm>
            <a:off x="755576" y="619124"/>
            <a:ext cx="7776864" cy="59062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3502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F1A72-4194-65B6-7062-6DB858AC985E}"/>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B0089374-B572-6E10-8ADC-D1E48454E92C}"/>
              </a:ext>
            </a:extLst>
          </p:cNvPr>
          <p:cNvSpPr>
            <a:spLocks noGrp="1"/>
          </p:cNvSpPr>
          <p:nvPr>
            <p:ph type="sldNum" sz="quarter" idx="12"/>
          </p:nvPr>
        </p:nvSpPr>
        <p:spPr/>
        <p:txBody>
          <a:bodyPr/>
          <a:lstStyle/>
          <a:p>
            <a:fld id="{E2D238DB-7230-45D0-89A2-1890D4DEDBDF}" type="slidenum">
              <a:rPr lang="en-IN" smtClean="0"/>
              <a:pPr/>
              <a:t>34</a:t>
            </a:fld>
            <a:endParaRPr lang="en-IN"/>
          </a:p>
        </p:txBody>
      </p:sp>
      <p:sp>
        <p:nvSpPr>
          <p:cNvPr id="5" name="TextBox 4">
            <a:extLst>
              <a:ext uri="{FF2B5EF4-FFF2-40B4-BE49-F238E27FC236}">
                <a16:creationId xmlns:a16="http://schemas.microsoft.com/office/drawing/2014/main" id="{2CB155AF-7939-728F-1E8F-E2A960B2FFAA}"/>
              </a:ext>
            </a:extLst>
          </p:cNvPr>
          <p:cNvSpPr txBox="1"/>
          <p:nvPr/>
        </p:nvSpPr>
        <p:spPr>
          <a:xfrm>
            <a:off x="611560" y="620688"/>
            <a:ext cx="7200800" cy="2046971"/>
          </a:xfrm>
          <a:prstGeom prst="rect">
            <a:avLst/>
          </a:prstGeom>
          <a:noFill/>
        </p:spPr>
        <p:txBody>
          <a:bodyPr wrap="square">
            <a:spAutoFit/>
          </a:bodyPr>
          <a:lstStyle/>
          <a:p>
            <a:pPr fontAlgn="base">
              <a:lnSpc>
                <a:spcPct val="107000"/>
              </a:lnSpc>
              <a:spcAft>
                <a:spcPts val="1500"/>
              </a:spcAft>
            </a:pPr>
            <a:r>
              <a:rPr lang="en-PH" sz="1800" b="1" dirty="0">
                <a:solidFill>
                  <a:srgbClr val="DA6409"/>
                </a:solidFill>
                <a:effectLst/>
                <a:latin typeface="Helvetica" panose="020B0604020202020204" pitchFamily="34" charset="0"/>
                <a:ea typeface="Times New Roman" panose="02020603050405020304" pitchFamily="18" charset="0"/>
                <a:cs typeface="Times New Roman" panose="02020603050405020304" pitchFamily="18" charset="0"/>
              </a:rPr>
              <a:t>Descriptive Analysis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1920"/>
              </a:spcAft>
            </a:pPr>
            <a:r>
              <a:rPr lang="en-PH"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It considers the key performance indicators and historical data and explains the performance depending on the particular benchmark of analysis methods. Moreover, it analyzes past trends and the methods of how past trends can influence future performances. </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1439BA3-C974-D27D-D175-873880CC00E0}"/>
              </a:ext>
            </a:extLst>
          </p:cNvPr>
          <p:cNvSpPr txBox="1"/>
          <p:nvPr/>
        </p:nvSpPr>
        <p:spPr>
          <a:xfrm>
            <a:off x="871072" y="2989681"/>
            <a:ext cx="7848872" cy="3040063"/>
          </a:xfrm>
          <a:prstGeom prst="rect">
            <a:avLst/>
          </a:prstGeom>
          <a:noFill/>
        </p:spPr>
        <p:txBody>
          <a:bodyPr wrap="square">
            <a:spAutoFit/>
          </a:bodyPr>
          <a:lstStyle/>
          <a:p>
            <a:pPr>
              <a:lnSpc>
                <a:spcPct val="107000"/>
              </a:lnSpc>
              <a:spcAft>
                <a:spcPts val="800"/>
              </a:spcAft>
            </a:pPr>
            <a:r>
              <a:rPr lang="en-PH" sz="1800" b="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For example,</a:t>
            </a:r>
            <a:r>
              <a:rPr lang="en-PH" sz="1800" b="1" i="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a:t>
            </a:r>
            <a:r>
              <a:rPr lang="en-PH" sz="1800" i="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an insurance company collects its customer’s data to know various traits, such as customer’s age, agender, and nationality. The descriptive analysis helps the insurance company to get a better profile of each customer. Calculation of frequency helps in identifying the numbers of customers under a specific age; calculation of central tendency helps in identifying who the most customer are</a:t>
            </a:r>
            <a:r>
              <a:rPr lang="en-PH"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More</a:t>
            </a:r>
            <a:r>
              <a:rPr lang="en-PH" sz="1800" i="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calculation of dispersion helps in identifying the variations, such as customer’s age; finally, the calculation of position helps in comparing customer’s segments depend on various traits.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732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EEC47-64AC-2016-B049-45A88CE9AC90}"/>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AD11C644-9973-D104-882B-8CCDDC1525BF}"/>
              </a:ext>
            </a:extLst>
          </p:cNvPr>
          <p:cNvSpPr>
            <a:spLocks noGrp="1"/>
          </p:cNvSpPr>
          <p:nvPr>
            <p:ph type="sldNum" sz="quarter" idx="12"/>
          </p:nvPr>
        </p:nvSpPr>
        <p:spPr/>
        <p:txBody>
          <a:bodyPr/>
          <a:lstStyle/>
          <a:p>
            <a:fld id="{E2D238DB-7230-45D0-89A2-1890D4DEDBDF}" type="slidenum">
              <a:rPr lang="en-IN" smtClean="0"/>
              <a:pPr/>
              <a:t>35</a:t>
            </a:fld>
            <a:endParaRPr lang="en-IN"/>
          </a:p>
        </p:txBody>
      </p:sp>
      <p:sp>
        <p:nvSpPr>
          <p:cNvPr id="5" name="TextBox 4">
            <a:extLst>
              <a:ext uri="{FF2B5EF4-FFF2-40B4-BE49-F238E27FC236}">
                <a16:creationId xmlns:a16="http://schemas.microsoft.com/office/drawing/2014/main" id="{031129C9-C148-A709-A2A3-DD536CC08DB7}"/>
              </a:ext>
            </a:extLst>
          </p:cNvPr>
          <p:cNvSpPr txBox="1"/>
          <p:nvPr/>
        </p:nvSpPr>
        <p:spPr>
          <a:xfrm>
            <a:off x="755576" y="548680"/>
            <a:ext cx="8388424" cy="1750607"/>
          </a:xfrm>
          <a:prstGeom prst="rect">
            <a:avLst/>
          </a:prstGeom>
          <a:noFill/>
        </p:spPr>
        <p:txBody>
          <a:bodyPr wrap="square">
            <a:spAutoFit/>
          </a:bodyPr>
          <a:lstStyle/>
          <a:p>
            <a:pPr fontAlgn="base">
              <a:lnSpc>
                <a:spcPct val="107000"/>
              </a:lnSpc>
              <a:spcAft>
                <a:spcPts val="1500"/>
              </a:spcAft>
            </a:pPr>
            <a:r>
              <a:rPr lang="en-PH" sz="1800" b="1" dirty="0">
                <a:solidFill>
                  <a:srgbClr val="DA6409"/>
                </a:solidFill>
                <a:effectLst/>
                <a:latin typeface="Helvetica" panose="020B0604020202020204" pitchFamily="34" charset="0"/>
                <a:ea typeface="Times New Roman" panose="02020603050405020304" pitchFamily="18" charset="0"/>
                <a:cs typeface="Times New Roman" panose="02020603050405020304" pitchFamily="18" charset="0"/>
              </a:rPr>
              <a:t>Regression Analysis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1920"/>
              </a:spcAft>
            </a:pPr>
            <a:r>
              <a:rPr lang="en-PH"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This data analytics technique defines the relationship between one or multiple independent variables and dependent variables. The regressions model could be multiple, ridge, life data, linear, logistic, non-linear, or other.</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0B3EA31-218D-8971-8DE6-9A56235997D7}"/>
              </a:ext>
            </a:extLst>
          </p:cNvPr>
          <p:cNvSpPr txBox="1"/>
          <p:nvPr/>
        </p:nvSpPr>
        <p:spPr>
          <a:xfrm>
            <a:off x="971600" y="2636912"/>
            <a:ext cx="7488832" cy="2743700"/>
          </a:xfrm>
          <a:prstGeom prst="rect">
            <a:avLst/>
          </a:prstGeom>
          <a:noFill/>
        </p:spPr>
        <p:txBody>
          <a:bodyPr wrap="square">
            <a:spAutoFit/>
          </a:bodyPr>
          <a:lstStyle/>
          <a:p>
            <a:pPr fontAlgn="base">
              <a:lnSpc>
                <a:spcPct val="107000"/>
              </a:lnSpc>
              <a:spcAft>
                <a:spcPts val="1920"/>
              </a:spcAft>
            </a:pPr>
            <a:r>
              <a:rPr lang="en-PH"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For example: </a:t>
            </a:r>
            <a:r>
              <a:rPr lang="en-PH" sz="1800" i="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Assume you have a business of lemonade. You can use simple linear regression for determining the relationship between the temperature and revenue, with the help of sample size for revenue by considering it as a dependent variable. You can also determine the relationship between pricing, temperature, and workers’ numbers to the revenue in multiple variable regression. Hence, regressions analysis can help in analyzing the impact of varied parameters on business profits and sales.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968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8A7272-B67E-7226-55F0-B73410BD7849}"/>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1055B378-83AB-462B-3F11-966312FFD9C3}"/>
              </a:ext>
            </a:extLst>
          </p:cNvPr>
          <p:cNvSpPr>
            <a:spLocks noGrp="1"/>
          </p:cNvSpPr>
          <p:nvPr>
            <p:ph type="sldNum" sz="quarter" idx="12"/>
          </p:nvPr>
        </p:nvSpPr>
        <p:spPr/>
        <p:txBody>
          <a:bodyPr/>
          <a:lstStyle/>
          <a:p>
            <a:fld id="{E2D238DB-7230-45D0-89A2-1890D4DEDBDF}" type="slidenum">
              <a:rPr lang="en-IN" smtClean="0"/>
              <a:pPr/>
              <a:t>36</a:t>
            </a:fld>
            <a:endParaRPr lang="en-IN"/>
          </a:p>
        </p:txBody>
      </p:sp>
      <p:sp>
        <p:nvSpPr>
          <p:cNvPr id="5" name="TextBox 4">
            <a:extLst>
              <a:ext uri="{FF2B5EF4-FFF2-40B4-BE49-F238E27FC236}">
                <a16:creationId xmlns:a16="http://schemas.microsoft.com/office/drawing/2014/main" id="{A0C5F25D-6622-8C5F-7A35-C85099B4DF6A}"/>
              </a:ext>
            </a:extLst>
          </p:cNvPr>
          <p:cNvSpPr txBox="1"/>
          <p:nvPr/>
        </p:nvSpPr>
        <p:spPr>
          <a:xfrm>
            <a:off x="107504" y="505235"/>
            <a:ext cx="9036496" cy="3054682"/>
          </a:xfrm>
          <a:prstGeom prst="rect">
            <a:avLst/>
          </a:prstGeom>
          <a:noFill/>
        </p:spPr>
        <p:txBody>
          <a:bodyPr wrap="square">
            <a:spAutoFit/>
          </a:bodyPr>
          <a:lstStyle/>
          <a:p>
            <a:pPr fontAlgn="base">
              <a:spcAft>
                <a:spcPts val="1500"/>
              </a:spcAft>
            </a:pPr>
            <a:r>
              <a:rPr lang="en-PH" sz="1800" b="0" dirty="0">
                <a:solidFill>
                  <a:srgbClr val="DA6409"/>
                </a:solidFill>
                <a:effectLst/>
                <a:latin typeface="Helvetica" panose="020B0604020202020204" pitchFamily="34" charset="0"/>
                <a:ea typeface="Times New Roman" panose="02020603050405020304" pitchFamily="18" charset="0"/>
              </a:rPr>
              <a:t>Classification Analysis</a:t>
            </a:r>
            <a:endParaRPr lang="en-PH" sz="1800" b="1" dirty="0">
              <a:effectLst/>
              <a:latin typeface="Times New Roman" panose="02020603050405020304" pitchFamily="18" charset="0"/>
              <a:ea typeface="Times New Roman" panose="02020603050405020304" pitchFamily="18" charset="0"/>
            </a:endParaRPr>
          </a:p>
          <a:p>
            <a:pPr fontAlgn="base">
              <a:spcAft>
                <a:spcPts val="1920"/>
              </a:spcAft>
            </a:pPr>
            <a:r>
              <a:rPr lang="en-PH" sz="1800" dirty="0">
                <a:solidFill>
                  <a:srgbClr val="000000"/>
                </a:solidFill>
                <a:effectLst/>
                <a:latin typeface="Verdana" panose="020B0604030504040204" pitchFamily="34" charset="0"/>
                <a:ea typeface="Times New Roman" panose="02020603050405020304" pitchFamily="18" charset="0"/>
              </a:rPr>
              <a:t>It is the best-known and most applied </a:t>
            </a:r>
            <a:r>
              <a:rPr lang="en-PH" sz="1800" b="1" dirty="0">
                <a:solidFill>
                  <a:srgbClr val="000000"/>
                </a:solidFill>
                <a:effectLst/>
                <a:latin typeface="Verdana" panose="020B0604030504040204" pitchFamily="34" charset="0"/>
                <a:ea typeface="Times New Roman" panose="02020603050405020304" pitchFamily="18" charset="0"/>
              </a:rPr>
              <a:t>data analytics techniques.</a:t>
            </a:r>
            <a:r>
              <a:rPr lang="en-PH" sz="1800" dirty="0">
                <a:solidFill>
                  <a:srgbClr val="000000"/>
                </a:solidFill>
                <a:effectLst/>
                <a:latin typeface="Verdana" panose="020B0604030504040204" pitchFamily="34" charset="0"/>
                <a:ea typeface="Times New Roman" panose="02020603050405020304" pitchFamily="18" charset="0"/>
              </a:rPr>
              <a:t> It is used for the observations (new) to predict the belonging category of the observation. Classification is made with the help of analysis of historical observations of a known category. Several models use for classification, and one of the best and known model is a decision tree. The decision tree is the process that is used for answering yes or no questions to examine the category of the observation. This analysis technique is mostly used in combination along with the logistic regression that can easily enhance the prediction performance of the statistical model. </a:t>
            </a:r>
            <a:endParaRPr lang="en-PH"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F9BBCBC-C269-1E35-14E1-4A3B66C430C6}"/>
              </a:ext>
            </a:extLst>
          </p:cNvPr>
          <p:cNvSpPr txBox="1"/>
          <p:nvPr/>
        </p:nvSpPr>
        <p:spPr>
          <a:xfrm>
            <a:off x="1177008" y="3861048"/>
            <a:ext cx="7128792" cy="1815882"/>
          </a:xfrm>
          <a:prstGeom prst="rect">
            <a:avLst/>
          </a:prstGeom>
          <a:noFill/>
        </p:spPr>
        <p:txBody>
          <a:bodyPr wrap="square">
            <a:spAutoFit/>
          </a:bodyPr>
          <a:lstStyle/>
          <a:p>
            <a:pPr fontAlgn="base">
              <a:spcAft>
                <a:spcPts val="1920"/>
              </a:spcAft>
            </a:pPr>
            <a:r>
              <a:rPr lang="en-PH" sz="2000" b="1" dirty="0">
                <a:solidFill>
                  <a:srgbClr val="000000"/>
                </a:solidFill>
                <a:effectLst/>
                <a:latin typeface="Verdana" panose="020B0604030504040204" pitchFamily="34" charset="0"/>
                <a:ea typeface="Times New Roman" panose="02020603050405020304" pitchFamily="18" charset="0"/>
              </a:rPr>
              <a:t>For example:</a:t>
            </a:r>
            <a:r>
              <a:rPr lang="en-PH" sz="1800" b="1" i="1" dirty="0">
                <a:solidFill>
                  <a:srgbClr val="000000"/>
                </a:solidFill>
                <a:effectLst/>
                <a:latin typeface="Verdana" panose="020B0604030504040204" pitchFamily="34" charset="0"/>
                <a:ea typeface="Times New Roman" panose="02020603050405020304" pitchFamily="18" charset="0"/>
              </a:rPr>
              <a:t> </a:t>
            </a:r>
            <a:r>
              <a:rPr lang="en-PH" sz="1800" i="1" dirty="0">
                <a:solidFill>
                  <a:srgbClr val="000000"/>
                </a:solidFill>
                <a:effectLst/>
                <a:latin typeface="Verdana" panose="020B0604030504040204" pitchFamily="34" charset="0"/>
                <a:ea typeface="Times New Roman" panose="02020603050405020304" pitchFamily="18" charset="0"/>
              </a:rPr>
              <a:t>In the healthcare sector, classification analysis is used to examine a new patient’s symptoms with the help of numerous patients’ historical data. The “classification”</a:t>
            </a:r>
            <a:r>
              <a:rPr lang="en-PH" sz="1800" b="1" i="1" dirty="0">
                <a:solidFill>
                  <a:srgbClr val="000000"/>
                </a:solidFill>
                <a:effectLst/>
                <a:latin typeface="Verdana" panose="020B0604030504040204" pitchFamily="34" charset="0"/>
                <a:ea typeface="Times New Roman" panose="02020603050405020304" pitchFamily="18" charset="0"/>
              </a:rPr>
              <a:t> data analytics techniques </a:t>
            </a:r>
            <a:r>
              <a:rPr lang="en-PH" sz="1800" i="1" dirty="0">
                <a:solidFill>
                  <a:srgbClr val="000000"/>
                </a:solidFill>
                <a:effectLst/>
                <a:latin typeface="Verdana" panose="020B0604030504040204" pitchFamily="34" charset="0"/>
                <a:ea typeface="Times New Roman" panose="02020603050405020304" pitchFamily="18" charset="0"/>
              </a:rPr>
              <a:t>are already utilized to predict cancer and discovering the high-risk groups.</a:t>
            </a:r>
            <a:r>
              <a:rPr lang="en-PH" sz="2000" dirty="0">
                <a:solidFill>
                  <a:srgbClr val="000000"/>
                </a:solidFill>
                <a:effectLst/>
                <a:latin typeface="Verdana" panose="020B0604030504040204" pitchFamily="34" charset="0"/>
                <a:ea typeface="Times New Roman" panose="02020603050405020304" pitchFamily="18" charset="0"/>
              </a:rPr>
              <a:t> </a:t>
            </a:r>
            <a:endParaRPr lang="en-PH"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7375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155C0-1B98-5F9C-E2A1-D0CC36443342}"/>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F20DABDF-B736-F09F-CCE1-581761724740}"/>
              </a:ext>
            </a:extLst>
          </p:cNvPr>
          <p:cNvSpPr>
            <a:spLocks noGrp="1"/>
          </p:cNvSpPr>
          <p:nvPr>
            <p:ph type="sldNum" sz="quarter" idx="12"/>
          </p:nvPr>
        </p:nvSpPr>
        <p:spPr/>
        <p:txBody>
          <a:bodyPr/>
          <a:lstStyle/>
          <a:p>
            <a:fld id="{E2D238DB-7230-45D0-89A2-1890D4DEDBDF}" type="slidenum">
              <a:rPr lang="en-IN" smtClean="0"/>
              <a:pPr/>
              <a:t>37</a:t>
            </a:fld>
            <a:endParaRPr lang="en-IN"/>
          </a:p>
        </p:txBody>
      </p:sp>
      <p:sp>
        <p:nvSpPr>
          <p:cNvPr id="5" name="TextBox 4">
            <a:extLst>
              <a:ext uri="{FF2B5EF4-FFF2-40B4-BE49-F238E27FC236}">
                <a16:creationId xmlns:a16="http://schemas.microsoft.com/office/drawing/2014/main" id="{8370DE9A-809F-7BDE-C7D6-912D86FD9C5B}"/>
              </a:ext>
            </a:extLst>
          </p:cNvPr>
          <p:cNvSpPr txBox="1"/>
          <p:nvPr/>
        </p:nvSpPr>
        <p:spPr>
          <a:xfrm>
            <a:off x="117848" y="350352"/>
            <a:ext cx="8568952" cy="3054682"/>
          </a:xfrm>
          <a:prstGeom prst="rect">
            <a:avLst/>
          </a:prstGeom>
          <a:noFill/>
        </p:spPr>
        <p:txBody>
          <a:bodyPr wrap="square">
            <a:spAutoFit/>
          </a:bodyPr>
          <a:lstStyle/>
          <a:p>
            <a:pPr fontAlgn="base">
              <a:spcAft>
                <a:spcPts val="1500"/>
              </a:spcAft>
            </a:pPr>
            <a:r>
              <a:rPr lang="en-PH" sz="1800" b="0" dirty="0">
                <a:solidFill>
                  <a:srgbClr val="DA6409"/>
                </a:solidFill>
                <a:effectLst/>
                <a:latin typeface="Helvetica" panose="020B0604020202020204" pitchFamily="34" charset="0"/>
                <a:ea typeface="Times New Roman" panose="02020603050405020304" pitchFamily="18" charset="0"/>
              </a:rPr>
              <a:t>Time Series Analysis</a:t>
            </a:r>
            <a:endParaRPr lang="en-PH" sz="1800" b="1" dirty="0">
              <a:effectLst/>
              <a:latin typeface="Times New Roman" panose="02020603050405020304" pitchFamily="18" charset="0"/>
              <a:ea typeface="Times New Roman" panose="02020603050405020304" pitchFamily="18" charset="0"/>
            </a:endParaRPr>
          </a:p>
          <a:p>
            <a:pPr fontAlgn="base">
              <a:spcAft>
                <a:spcPts val="1920"/>
              </a:spcAft>
            </a:pPr>
            <a:r>
              <a:rPr lang="en-PH" sz="1800" dirty="0">
                <a:solidFill>
                  <a:srgbClr val="000000"/>
                </a:solidFill>
                <a:effectLst/>
                <a:latin typeface="Verdana" panose="020B0604030504040204" pitchFamily="34" charset="0"/>
                <a:ea typeface="Times New Roman" panose="02020603050405020304" pitchFamily="18" charset="0"/>
              </a:rPr>
              <a:t>It is a standard form, which is mostly used for an in-depth observation over a particular time series. It checks the change made over the time where time is taken as a variable in a result. Here, you have to keep in mind that time is not a single parameter that is included in a measurement, but it is one of the primary axes on which the data is observed. There is a difference between another analysis and time series analysis, and that is the observation, or the data is gathered over a particular interval of time. It helps in identifying systemic trends, seasonal variances, and cycles of the observed data. </a:t>
            </a:r>
            <a:endParaRPr lang="en-PH"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A78743F4-6587-7850-6327-1C57A252E572}"/>
              </a:ext>
            </a:extLst>
          </p:cNvPr>
          <p:cNvSpPr txBox="1"/>
          <p:nvPr/>
        </p:nvSpPr>
        <p:spPr>
          <a:xfrm>
            <a:off x="457200" y="3789040"/>
            <a:ext cx="8665086" cy="2447337"/>
          </a:xfrm>
          <a:prstGeom prst="rect">
            <a:avLst/>
          </a:prstGeom>
          <a:noFill/>
        </p:spPr>
        <p:txBody>
          <a:bodyPr wrap="square">
            <a:spAutoFit/>
          </a:bodyPr>
          <a:lstStyle/>
          <a:p>
            <a:pPr>
              <a:lnSpc>
                <a:spcPct val="107000"/>
              </a:lnSpc>
              <a:spcAft>
                <a:spcPts val="800"/>
              </a:spcAft>
            </a:pPr>
            <a:r>
              <a:rPr lang="en-PH" sz="1800" b="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For example,</a:t>
            </a:r>
            <a:r>
              <a:rPr lang="en-PH" sz="1800" b="1" i="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a:t>
            </a:r>
            <a:r>
              <a:rPr lang="en-PH" sz="1800" i="1"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A sales team of an organization analyzed an updated dashboard and observed that their predicted sales for the forthcoming game were much lower than normal. Approximately a week before the launch of the game, the team made a strategy to increase the sale of the ticket. The team developed a marketing strategy few days before the launch. Here they used time series analysis and created a promotional ticket offer on Father’s Day to increase the sales of the game. This helped them a lot in the increment of the game’s sale. </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8003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 40003: Data Analytics</a:t>
            </a:r>
            <a:endParaRPr lang="en-IN"/>
          </a:p>
        </p:txBody>
      </p:sp>
      <p:sp>
        <p:nvSpPr>
          <p:cNvPr id="3" name="Slide Number Placeholder 2"/>
          <p:cNvSpPr>
            <a:spLocks noGrp="1"/>
          </p:cNvSpPr>
          <p:nvPr>
            <p:ph type="sldNum" sz="quarter" idx="12"/>
          </p:nvPr>
        </p:nvSpPr>
        <p:spPr/>
        <p:txBody>
          <a:bodyPr/>
          <a:lstStyle/>
          <a:p>
            <a:fld id="{E2D238DB-7230-45D0-89A2-1890D4DEDBDF}" type="slidenum">
              <a:rPr lang="en-IN" smtClean="0"/>
              <a:pPr/>
              <a:t>38</a:t>
            </a:fld>
            <a:endParaRPr lang="en-IN"/>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39552" y="980728"/>
            <a:ext cx="7004248" cy="5112568"/>
          </a:xfrm>
          <a:prstGeom prst="rect">
            <a:avLst/>
          </a:prstGeom>
        </p:spPr>
      </p:pic>
    </p:spTree>
    <p:extLst>
      <p:ext uri="{BB962C8B-B14F-4D97-AF65-F5344CB8AC3E}">
        <p14:creationId xmlns:p14="http://schemas.microsoft.com/office/powerpoint/2010/main" val="2894074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44972E-C7B5-0048-C19A-7053BA85FDFC}"/>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E6F441D9-B8BA-FA1C-76B4-3CA6368646C9}"/>
              </a:ext>
            </a:extLst>
          </p:cNvPr>
          <p:cNvSpPr>
            <a:spLocks noGrp="1"/>
          </p:cNvSpPr>
          <p:nvPr>
            <p:ph type="sldNum" sz="quarter" idx="12"/>
          </p:nvPr>
        </p:nvSpPr>
        <p:spPr/>
        <p:txBody>
          <a:bodyPr/>
          <a:lstStyle/>
          <a:p>
            <a:fld id="{E2D238DB-7230-45D0-89A2-1890D4DEDBDF}" type="slidenum">
              <a:rPr lang="en-IN" smtClean="0"/>
              <a:pPr/>
              <a:t>39</a:t>
            </a:fld>
            <a:endParaRPr lang="en-IN"/>
          </a:p>
        </p:txBody>
      </p:sp>
      <p:graphicFrame>
        <p:nvGraphicFramePr>
          <p:cNvPr id="4" name="Table 3">
            <a:extLst>
              <a:ext uri="{FF2B5EF4-FFF2-40B4-BE49-F238E27FC236}">
                <a16:creationId xmlns:a16="http://schemas.microsoft.com/office/drawing/2014/main" id="{70F54A60-8003-79FF-0CA5-04876F8A2E25}"/>
              </a:ext>
            </a:extLst>
          </p:cNvPr>
          <p:cNvGraphicFramePr>
            <a:graphicFrameLocks noGrp="1"/>
          </p:cNvGraphicFramePr>
          <p:nvPr>
            <p:extLst>
              <p:ext uri="{D42A27DB-BD31-4B8C-83A1-F6EECF244321}">
                <p14:modId xmlns:p14="http://schemas.microsoft.com/office/powerpoint/2010/main" val="608898346"/>
              </p:ext>
            </p:extLst>
          </p:nvPr>
        </p:nvGraphicFramePr>
        <p:xfrm>
          <a:off x="323528" y="548680"/>
          <a:ext cx="8568952" cy="5807669"/>
        </p:xfrm>
        <a:graphic>
          <a:graphicData uri="http://schemas.openxmlformats.org/drawingml/2006/table">
            <a:tbl>
              <a:tblPr firstRow="1" firstCol="1" bandRow="1">
                <a:tableStyleId>{5C22544A-7EE6-4342-B048-85BDC9FD1C3A}</a:tableStyleId>
              </a:tblPr>
              <a:tblGrid>
                <a:gridCol w="4284476">
                  <a:extLst>
                    <a:ext uri="{9D8B030D-6E8A-4147-A177-3AD203B41FA5}">
                      <a16:colId xmlns:a16="http://schemas.microsoft.com/office/drawing/2014/main" val="1837461899"/>
                    </a:ext>
                  </a:extLst>
                </a:gridCol>
                <a:gridCol w="4284476">
                  <a:extLst>
                    <a:ext uri="{9D8B030D-6E8A-4147-A177-3AD203B41FA5}">
                      <a16:colId xmlns:a16="http://schemas.microsoft.com/office/drawing/2014/main" val="976624058"/>
                    </a:ext>
                  </a:extLst>
                </a:gridCol>
              </a:tblGrid>
              <a:tr h="447622">
                <a:tc>
                  <a:txBody>
                    <a:bodyPr/>
                    <a:lstStyle/>
                    <a:p>
                      <a:pPr>
                        <a:lnSpc>
                          <a:spcPct val="107000"/>
                        </a:lnSpc>
                        <a:spcAft>
                          <a:spcPts val="1800"/>
                        </a:spcAft>
                      </a:pPr>
                      <a:r>
                        <a:rPr lang="en-PH" sz="800">
                          <a:effectLst/>
                        </a:rPr>
                        <a:t>Bar Chart, Column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Both charts are useful for giving numerical differences among categories.</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01503909"/>
                  </a:ext>
                </a:extLst>
              </a:tr>
              <a:tr h="587764">
                <a:tc>
                  <a:txBody>
                    <a:bodyPr/>
                    <a:lstStyle/>
                    <a:p>
                      <a:pPr>
                        <a:lnSpc>
                          <a:spcPct val="107000"/>
                        </a:lnSpc>
                        <a:spcAft>
                          <a:spcPts val="1800"/>
                        </a:spcAft>
                      </a:pPr>
                      <a:r>
                        <a:rPr lang="en-PH" sz="800">
                          <a:effectLst/>
                        </a:rPr>
                        <a:t>Word Cloud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is used as the visual representation of text data. This chart needs a large data and the discrimination’s degree.</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2521261665"/>
                  </a:ext>
                </a:extLst>
              </a:tr>
              <a:tr h="447622">
                <a:tc>
                  <a:txBody>
                    <a:bodyPr/>
                    <a:lstStyle/>
                    <a:p>
                      <a:pPr>
                        <a:lnSpc>
                          <a:spcPct val="107000"/>
                        </a:lnSpc>
                        <a:spcAft>
                          <a:spcPts val="1800"/>
                        </a:spcAft>
                      </a:pPr>
                      <a:r>
                        <a:rPr lang="en-PH" sz="800">
                          <a:effectLst/>
                        </a:rPr>
                        <a:t>Line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represents the transformation of data across a continuous time interval. </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2748599921"/>
                  </a:ext>
                </a:extLst>
              </a:tr>
              <a:tr h="447622">
                <a:tc>
                  <a:txBody>
                    <a:bodyPr/>
                    <a:lstStyle/>
                    <a:p>
                      <a:pPr>
                        <a:lnSpc>
                          <a:spcPct val="107000"/>
                        </a:lnSpc>
                        <a:spcAft>
                          <a:spcPts val="1800"/>
                        </a:spcAft>
                      </a:pPr>
                      <a:r>
                        <a:rPr lang="en-PH" sz="800">
                          <a:effectLst/>
                        </a:rPr>
                        <a:t>Gantt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gives the exact timing and the activity’s progress in contrast to the requirements.</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860438843"/>
                  </a:ext>
                </a:extLst>
              </a:tr>
              <a:tr h="587764">
                <a:tc>
                  <a:txBody>
                    <a:bodyPr/>
                    <a:lstStyle/>
                    <a:p>
                      <a:pPr>
                        <a:lnSpc>
                          <a:spcPct val="107000"/>
                        </a:lnSpc>
                        <a:spcAft>
                          <a:spcPts val="1800"/>
                        </a:spcAft>
                      </a:pPr>
                      <a:r>
                        <a:rPr lang="en-PH" sz="800" dirty="0">
                          <a:effectLst/>
                        </a:rPr>
                        <a:t>Area Chart</a:t>
                      </a:r>
                      <a:endParaRPr lang="en-PH"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is used to fill the area between the axis and the polyline with color to represent better trend data.</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750782240"/>
                  </a:ext>
                </a:extLst>
              </a:tr>
              <a:tr h="748120">
                <a:tc>
                  <a:txBody>
                    <a:bodyPr/>
                    <a:lstStyle/>
                    <a:p>
                      <a:pPr>
                        <a:lnSpc>
                          <a:spcPct val="107000"/>
                        </a:lnSpc>
                        <a:spcAft>
                          <a:spcPts val="1800"/>
                        </a:spcAft>
                      </a:pPr>
                      <a:r>
                        <a:rPr lang="en-PH" sz="800">
                          <a:effectLst/>
                        </a:rPr>
                        <a:t>Radar Chart </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describes which data variable has higher values and which has the lower values. Moreover, it uses to compare various quantized charts.</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3839092597"/>
                  </a:ext>
                </a:extLst>
              </a:tr>
              <a:tr h="587764">
                <a:tc>
                  <a:txBody>
                    <a:bodyPr/>
                    <a:lstStyle/>
                    <a:p>
                      <a:pPr>
                        <a:lnSpc>
                          <a:spcPct val="107000"/>
                        </a:lnSpc>
                        <a:spcAft>
                          <a:spcPts val="1800"/>
                        </a:spcAft>
                      </a:pPr>
                      <a:r>
                        <a:rPr lang="en-PH" sz="800">
                          <a:effectLst/>
                        </a:rPr>
                        <a:t>Pie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represents the proportion of various groups. It is mostly used for only one data series.</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3969970276"/>
                  </a:ext>
                </a:extLst>
              </a:tr>
              <a:tr h="617507">
                <a:tc>
                  <a:txBody>
                    <a:bodyPr/>
                    <a:lstStyle/>
                    <a:p>
                      <a:pPr>
                        <a:lnSpc>
                          <a:spcPct val="107000"/>
                        </a:lnSpc>
                        <a:spcAft>
                          <a:spcPts val="1800"/>
                        </a:spcAft>
                      </a:pPr>
                      <a:r>
                        <a:rPr lang="en-PH" sz="800">
                          <a:effectLst/>
                        </a:rPr>
                        <a:t>Scatter Plot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presents the variable distribution in points to reveal the correlation among the rectangular coordinate system variables.</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28459444"/>
                  </a:ext>
                </a:extLst>
              </a:tr>
              <a:tr h="748120">
                <a:tc>
                  <a:txBody>
                    <a:bodyPr/>
                    <a:lstStyle/>
                    <a:p>
                      <a:pPr>
                        <a:lnSpc>
                          <a:spcPct val="107000"/>
                        </a:lnSpc>
                        <a:spcAft>
                          <a:spcPts val="1800"/>
                        </a:spcAft>
                      </a:pPr>
                      <a:r>
                        <a:rPr lang="en-PH" sz="800">
                          <a:effectLst/>
                        </a:rPr>
                        <a:t>Funnel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a:effectLst/>
                        </a:rPr>
                        <a:t>It is used to represent the proportion of individual stages and reflects the individual module’s size. It also supports ranking comparison.</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106708677"/>
                  </a:ext>
                </a:extLst>
              </a:tr>
              <a:tr h="587764">
                <a:tc>
                  <a:txBody>
                    <a:bodyPr/>
                    <a:lstStyle/>
                    <a:p>
                      <a:pPr>
                        <a:lnSpc>
                          <a:spcPct val="107000"/>
                        </a:lnSpc>
                        <a:spcAft>
                          <a:spcPts val="1800"/>
                        </a:spcAft>
                      </a:pPr>
                      <a:r>
                        <a:rPr lang="en-PH" sz="800">
                          <a:effectLst/>
                        </a:rPr>
                        <a:t>Bubble Chart</a:t>
                      </a:r>
                      <a:endParaRPr lang="en-PH" sz="60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tc>
                  <a:txBody>
                    <a:bodyPr/>
                    <a:lstStyle/>
                    <a:p>
                      <a:pPr>
                        <a:lnSpc>
                          <a:spcPct val="107000"/>
                        </a:lnSpc>
                        <a:spcAft>
                          <a:spcPts val="1800"/>
                        </a:spcAft>
                      </a:pPr>
                      <a:r>
                        <a:rPr lang="en-PH" sz="800" dirty="0">
                          <a:effectLst/>
                        </a:rPr>
                        <a:t>It is a scatter plot’s variation. Here, the bubble area can be represented as the 3rd value.</a:t>
                      </a:r>
                      <a:endParaRPr lang="en-PH"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4259" marR="44259" marT="44259" marB="44259" anchor="ctr"/>
                </a:tc>
                <a:extLst>
                  <a:ext uri="{0D108BD9-81ED-4DB2-BD59-A6C34878D82A}">
                    <a16:rowId xmlns:a16="http://schemas.microsoft.com/office/drawing/2014/main" val="4054143097"/>
                  </a:ext>
                </a:extLst>
              </a:tr>
            </a:tbl>
          </a:graphicData>
        </a:graphic>
      </p:graphicFrame>
    </p:spTree>
    <p:extLst>
      <p:ext uri="{BB962C8B-B14F-4D97-AF65-F5344CB8AC3E}">
        <p14:creationId xmlns:p14="http://schemas.microsoft.com/office/powerpoint/2010/main" val="21218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8523"/>
            <a:ext cx="8229600" cy="1143000"/>
          </a:xfrm>
        </p:spPr>
        <p:txBody>
          <a:bodyPr>
            <a:normAutofit fontScale="90000"/>
          </a:bodyPr>
          <a:lstStyle/>
          <a:p>
            <a:pPr algn="l"/>
            <a:r>
              <a:rPr lang="en-US" sz="4000" dirty="0">
                <a:solidFill>
                  <a:srgbClr val="6C0000"/>
                </a:solidFill>
                <a:latin typeface="Times New Roman" pitchFamily="18" charset="0"/>
                <a:cs typeface="Times New Roman" pitchFamily="18" charset="0"/>
              </a:rPr>
              <a:t>Data analytics – </a:t>
            </a:r>
            <a:r>
              <a:rPr lang="en-US" sz="2700" dirty="0">
                <a:solidFill>
                  <a:srgbClr val="6C0000"/>
                </a:solidFill>
                <a:latin typeface="Times New Roman" pitchFamily="18" charset="0"/>
                <a:cs typeface="Times New Roman" pitchFamily="18" charset="0"/>
              </a:rPr>
              <a:t>process of analyzing raw data to get insights and find patterns about the information. Using various techniques and processes the raw data is transformed into a format which could be further visualized and be made human readable.</a:t>
            </a:r>
            <a:endParaRPr lang="en-IN" sz="27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1764704" y="2740492"/>
            <a:ext cx="10418360" cy="1464526"/>
          </a:xfrm>
        </p:spPr>
        <p:txBody>
          <a:bodyPr>
            <a:normAutofit lnSpcReduction="10000"/>
          </a:bodyPr>
          <a:lstStyle/>
          <a:p>
            <a:pPr marL="2286000" lvl="8" indent="0" algn="just">
              <a:buNone/>
            </a:pPr>
            <a:r>
              <a:rPr lang="en-US" sz="1800" dirty="0">
                <a:solidFill>
                  <a:srgbClr val="002060"/>
                </a:solidFill>
                <a:latin typeface="Times New Roman" pitchFamily="18" charset="0"/>
                <a:cs typeface="Times New Roman" pitchFamily="18" charset="0"/>
              </a:rPr>
              <a:t>Descriptive analytics , the process of describing historical trends in data and</a:t>
            </a:r>
          </a:p>
          <a:p>
            <a:pPr marL="2286000" lvl="8" indent="0" algn="just">
              <a:buNone/>
            </a:pPr>
            <a:r>
              <a:rPr lang="en-US" sz="1800" dirty="0">
                <a:solidFill>
                  <a:srgbClr val="002060"/>
                </a:solidFill>
                <a:latin typeface="Times New Roman" pitchFamily="18" charset="0"/>
                <a:cs typeface="Times New Roman" pitchFamily="18" charset="0"/>
              </a:rPr>
              <a:t>aims to answer what happened which involves measuring traditional indicators such as return of investment , indicators used will be different for each industry , DA does not make predictions nor directly informed decisions, it focuses on summarizing data in a meaningful and descriptive way </a:t>
            </a:r>
          </a:p>
          <a:p>
            <a:pPr marL="2286000" lvl="8" indent="0">
              <a:buNone/>
            </a:pPr>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4</a:t>
            </a:fld>
            <a:endParaRPr lang="en-IN" dirty="0"/>
          </a:p>
        </p:txBody>
      </p:sp>
      <p:sp>
        <p:nvSpPr>
          <p:cNvPr id="7" name="TextBox 6">
            <a:extLst>
              <a:ext uri="{FF2B5EF4-FFF2-40B4-BE49-F238E27FC236}">
                <a16:creationId xmlns:a16="http://schemas.microsoft.com/office/drawing/2014/main" id="{C6693BC9-4CDC-6673-4205-580C4CBD4D9F}"/>
              </a:ext>
            </a:extLst>
          </p:cNvPr>
          <p:cNvSpPr txBox="1"/>
          <p:nvPr/>
        </p:nvSpPr>
        <p:spPr>
          <a:xfrm>
            <a:off x="-3048000" y="4725144"/>
            <a:ext cx="11701656" cy="1200329"/>
          </a:xfrm>
          <a:prstGeom prst="rect">
            <a:avLst/>
          </a:prstGeom>
          <a:noFill/>
        </p:spPr>
        <p:txBody>
          <a:bodyPr wrap="square">
            <a:spAutoFit/>
          </a:bodyPr>
          <a:lstStyle/>
          <a:p>
            <a:pPr lvl="8"/>
            <a:r>
              <a:rPr lang="en-US" dirty="0">
                <a:solidFill>
                  <a:srgbClr val="002060"/>
                </a:solidFill>
                <a:latin typeface="Times New Roman" pitchFamily="18" charset="0"/>
                <a:cs typeface="Times New Roman" pitchFamily="18" charset="0"/>
              </a:rPr>
              <a:t>Advanced analytics, takes advantage of advanced tools to extract data, make predictions and discover trends , these tools include classical statistics as well as machine learning tasks such as neural networks, natural language processing sentiment analysis and more.</a:t>
            </a:r>
          </a:p>
        </p:txBody>
      </p:sp>
    </p:spTree>
    <p:extLst>
      <p:ext uri="{BB962C8B-B14F-4D97-AF65-F5344CB8AC3E}">
        <p14:creationId xmlns:p14="http://schemas.microsoft.com/office/powerpoint/2010/main" val="3396949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CS 40003: Data Analytics</a:t>
            </a:r>
            <a:endParaRPr lang="en-IN"/>
          </a:p>
        </p:txBody>
      </p:sp>
      <p:sp>
        <p:nvSpPr>
          <p:cNvPr id="3" name="Slide Number Placeholder 2"/>
          <p:cNvSpPr>
            <a:spLocks noGrp="1"/>
          </p:cNvSpPr>
          <p:nvPr>
            <p:ph type="sldNum" sz="quarter" idx="12"/>
          </p:nvPr>
        </p:nvSpPr>
        <p:spPr/>
        <p:txBody>
          <a:bodyPr/>
          <a:lstStyle/>
          <a:p>
            <a:fld id="{E2D238DB-7230-45D0-89A2-1890D4DEDBDF}" type="slidenum">
              <a:rPr lang="en-IN" smtClean="0"/>
              <a:pPr/>
              <a:t>40</a:t>
            </a:fld>
            <a:endParaRPr lang="en-IN"/>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115616" y="692696"/>
            <a:ext cx="6428184" cy="5184576"/>
          </a:xfrm>
          <a:prstGeom prst="rect">
            <a:avLst/>
          </a:prstGeom>
        </p:spPr>
      </p:pic>
    </p:spTree>
    <p:extLst>
      <p:ext uri="{BB962C8B-B14F-4D97-AF65-F5344CB8AC3E}">
        <p14:creationId xmlns:p14="http://schemas.microsoft.com/office/powerpoint/2010/main" val="2359705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5BFC-DC7F-498E-9760-8573E659580A}"/>
              </a:ext>
            </a:extLst>
          </p:cNvPr>
          <p:cNvSpPr>
            <a:spLocks noGrp="1"/>
          </p:cNvSpPr>
          <p:nvPr>
            <p:ph type="dt" sz="half" idx="10"/>
          </p:nvPr>
        </p:nvSpPr>
        <p:spPr/>
        <p:txBody>
          <a:bodyPr/>
          <a:lstStyle/>
          <a:p>
            <a:r>
              <a:rPr lang="en-US"/>
              <a:t>CS 40003: Data Analytics</a:t>
            </a:r>
            <a:endParaRPr lang="en-IN"/>
          </a:p>
        </p:txBody>
      </p:sp>
      <p:sp>
        <p:nvSpPr>
          <p:cNvPr id="3" name="Slide Number Placeholder 2">
            <a:extLst>
              <a:ext uri="{FF2B5EF4-FFF2-40B4-BE49-F238E27FC236}">
                <a16:creationId xmlns:a16="http://schemas.microsoft.com/office/drawing/2014/main" id="{60D55C09-E111-2316-C349-0EE5F4ED3DB1}"/>
              </a:ext>
            </a:extLst>
          </p:cNvPr>
          <p:cNvSpPr>
            <a:spLocks noGrp="1"/>
          </p:cNvSpPr>
          <p:nvPr>
            <p:ph type="sldNum" sz="quarter" idx="12"/>
          </p:nvPr>
        </p:nvSpPr>
        <p:spPr/>
        <p:txBody>
          <a:bodyPr/>
          <a:lstStyle/>
          <a:p>
            <a:fld id="{E2D238DB-7230-45D0-89A2-1890D4DEDBDF}" type="slidenum">
              <a:rPr lang="en-IN" smtClean="0"/>
              <a:pPr/>
              <a:t>41</a:t>
            </a:fld>
            <a:endParaRPr lang="en-IN"/>
          </a:p>
        </p:txBody>
      </p:sp>
      <p:graphicFrame>
        <p:nvGraphicFramePr>
          <p:cNvPr id="4" name="Table 3">
            <a:extLst>
              <a:ext uri="{FF2B5EF4-FFF2-40B4-BE49-F238E27FC236}">
                <a16:creationId xmlns:a16="http://schemas.microsoft.com/office/drawing/2014/main" id="{21908598-085D-74AE-3AC6-A251D4E44486}"/>
              </a:ext>
            </a:extLst>
          </p:cNvPr>
          <p:cNvGraphicFramePr>
            <a:graphicFrameLocks noGrp="1"/>
          </p:cNvGraphicFramePr>
          <p:nvPr>
            <p:extLst>
              <p:ext uri="{D42A27DB-BD31-4B8C-83A1-F6EECF244321}">
                <p14:modId xmlns:p14="http://schemas.microsoft.com/office/powerpoint/2010/main" val="479360991"/>
              </p:ext>
            </p:extLst>
          </p:nvPr>
        </p:nvGraphicFramePr>
        <p:xfrm>
          <a:off x="841692" y="476673"/>
          <a:ext cx="8050788" cy="5879678"/>
        </p:xfrm>
        <a:graphic>
          <a:graphicData uri="http://schemas.openxmlformats.org/drawingml/2006/table">
            <a:tbl>
              <a:tblPr firstRow="1" firstCol="1" bandRow="1">
                <a:tableStyleId>{5C22544A-7EE6-4342-B048-85BDC9FD1C3A}</a:tableStyleId>
              </a:tblPr>
              <a:tblGrid>
                <a:gridCol w="4025394">
                  <a:extLst>
                    <a:ext uri="{9D8B030D-6E8A-4147-A177-3AD203B41FA5}">
                      <a16:colId xmlns:a16="http://schemas.microsoft.com/office/drawing/2014/main" val="1299290773"/>
                    </a:ext>
                  </a:extLst>
                </a:gridCol>
                <a:gridCol w="4025394">
                  <a:extLst>
                    <a:ext uri="{9D8B030D-6E8A-4147-A177-3AD203B41FA5}">
                      <a16:colId xmlns:a16="http://schemas.microsoft.com/office/drawing/2014/main" val="3466241146"/>
                    </a:ext>
                  </a:extLst>
                </a:gridCol>
              </a:tblGrid>
              <a:tr h="1885183">
                <a:tc>
                  <a:txBody>
                    <a:bodyPr/>
                    <a:lstStyle/>
                    <a:p>
                      <a:pPr>
                        <a:lnSpc>
                          <a:spcPct val="107000"/>
                        </a:lnSpc>
                        <a:spcAft>
                          <a:spcPts val="1800"/>
                        </a:spcAft>
                      </a:pPr>
                      <a:r>
                        <a:rPr lang="en-PH" sz="1300">
                          <a:effectLst/>
                        </a:rPr>
                        <a:t>Artificial Neural Networks</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1800"/>
                        </a:spcAft>
                      </a:pPr>
                      <a:r>
                        <a:rPr lang="en-PH" sz="1300">
                          <a:effectLst/>
                        </a:rPr>
                        <a:t>It is a system that can improve its structure depending on the information that flows within the network. It considers being highly dependable in forecasting applications and business classification.</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640855351"/>
                  </a:ext>
                </a:extLst>
              </a:tr>
              <a:tr h="1552973">
                <a:tc>
                  <a:txBody>
                    <a:bodyPr/>
                    <a:lstStyle/>
                    <a:p>
                      <a:pPr>
                        <a:lnSpc>
                          <a:spcPct val="107000"/>
                        </a:lnSpc>
                        <a:spcAft>
                          <a:spcPts val="1800"/>
                        </a:spcAft>
                      </a:pPr>
                      <a:r>
                        <a:rPr lang="en-PH" sz="1300">
                          <a:effectLst/>
                        </a:rPr>
                        <a:t>Decision Trees</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1800"/>
                        </a:spcAft>
                      </a:pPr>
                      <a:r>
                        <a:rPr lang="en-PH" sz="1300">
                          <a:effectLst/>
                        </a:rPr>
                        <a:t>A tree-shaped model that describes a regression or classification model. It distributes the data sets into smaller subsets and develops in a similar decision tree simultaneously.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15356927"/>
                  </a:ext>
                </a:extLst>
              </a:tr>
              <a:tr h="1220761">
                <a:tc>
                  <a:txBody>
                    <a:bodyPr/>
                    <a:lstStyle/>
                    <a:p>
                      <a:pPr>
                        <a:lnSpc>
                          <a:spcPct val="107000"/>
                        </a:lnSpc>
                        <a:spcAft>
                          <a:spcPts val="1800"/>
                        </a:spcAft>
                      </a:pPr>
                      <a:r>
                        <a:rPr lang="en-PH" sz="1300">
                          <a:effectLst/>
                        </a:rPr>
                        <a:t>Evolutionary Programming</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1800"/>
                        </a:spcAft>
                      </a:pPr>
                      <a:r>
                        <a:rPr lang="en-PH" sz="1300">
                          <a:effectLst/>
                        </a:rPr>
                        <a:t>It is domain-independent data analytics techniques that use to examine extensive search space efficiently.</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298918357"/>
                  </a:ext>
                </a:extLst>
              </a:tr>
              <a:tr h="1220761">
                <a:tc>
                  <a:txBody>
                    <a:bodyPr/>
                    <a:lstStyle/>
                    <a:p>
                      <a:pPr>
                        <a:lnSpc>
                          <a:spcPct val="107000"/>
                        </a:lnSpc>
                        <a:spcAft>
                          <a:spcPts val="1800"/>
                        </a:spcAft>
                      </a:pPr>
                      <a:r>
                        <a:rPr lang="en-PH" sz="1300">
                          <a:effectLst/>
                        </a:rPr>
                        <a:t>Fuzzy Logic</a:t>
                      </a:r>
                      <a:endParaRPr lang="en-PH"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1800"/>
                        </a:spcAft>
                      </a:pPr>
                      <a:r>
                        <a:rPr lang="en-PH" sz="1300" dirty="0">
                          <a:effectLst/>
                        </a:rPr>
                        <a:t>Another data analysis technique depends on the probability that helps in handling the difficulties in data mining techniques.</a:t>
                      </a:r>
                      <a:endParaRPr lang="en-PH"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425602405"/>
                  </a:ext>
                </a:extLst>
              </a:tr>
            </a:tbl>
          </a:graphicData>
        </a:graphic>
      </p:graphicFrame>
    </p:spTree>
    <p:extLst>
      <p:ext uri="{BB962C8B-B14F-4D97-AF65-F5344CB8AC3E}">
        <p14:creationId xmlns:p14="http://schemas.microsoft.com/office/powerpoint/2010/main" val="3608657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008112"/>
          </a:xfrm>
        </p:spPr>
        <p:txBody>
          <a:bodyPr/>
          <a:lstStyle/>
          <a:p>
            <a:r>
              <a:rPr lang="en-US" dirty="0"/>
              <a:t>Questions of the day…</a:t>
            </a:r>
            <a:endParaRPr lang="en-GB"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solidFill>
                  <a:srgbClr val="0070C0"/>
                </a:solidFill>
              </a:rPr>
              <a:t>What is the smallest and largest units of measuring size of data?</a:t>
            </a:r>
          </a:p>
          <a:p>
            <a:pPr marL="2628900" lvl="8" indent="-342900">
              <a:buFont typeface="+mj-lt"/>
              <a:buAutoNum type="arabicPeriod"/>
            </a:pPr>
            <a:endParaRPr lang="en-US" dirty="0"/>
          </a:p>
          <a:p>
            <a:pPr marL="514350" indent="-514350">
              <a:buFont typeface="+mj-lt"/>
              <a:buAutoNum type="arabicPeriod"/>
            </a:pPr>
            <a:r>
              <a:rPr lang="en-US" dirty="0">
                <a:solidFill>
                  <a:srgbClr val="0070C0"/>
                </a:solidFill>
              </a:rPr>
              <a:t>How big a Quintillion measure is?</a:t>
            </a:r>
          </a:p>
          <a:p>
            <a:pPr marL="2708910" lvl="8" indent="-514350">
              <a:buFont typeface="+mj-lt"/>
              <a:buAutoNum type="arabicPeriod"/>
            </a:pPr>
            <a:endParaRPr lang="en-US" dirty="0">
              <a:solidFill>
                <a:srgbClr val="0070C0"/>
              </a:solidFill>
            </a:endParaRPr>
          </a:p>
          <a:p>
            <a:pPr marL="2708910" lvl="8" indent="-514350">
              <a:buFont typeface="+mj-lt"/>
              <a:buAutoNum type="arabicPeriod"/>
            </a:pPr>
            <a:endParaRPr lang="en-US" dirty="0"/>
          </a:p>
          <a:p>
            <a:pPr marL="514350" indent="-514350">
              <a:buFont typeface="+mj-lt"/>
              <a:buAutoNum type="arabicPeriod"/>
            </a:pPr>
            <a:r>
              <a:rPr lang="en-US" dirty="0">
                <a:solidFill>
                  <a:srgbClr val="0070C0"/>
                </a:solidFill>
              </a:rPr>
              <a:t>Give FIVE parameters with which data can be categorized as </a:t>
            </a:r>
            <a:r>
              <a:rPr lang="en-US" dirty="0" err="1">
                <a:solidFill>
                  <a:srgbClr val="0070C0"/>
                </a:solidFill>
              </a:rPr>
              <a:t>i</a:t>
            </a:r>
            <a:r>
              <a:rPr lang="en-US" dirty="0">
                <a:solidFill>
                  <a:srgbClr val="0070C0"/>
                </a:solidFill>
              </a:rPr>
              <a:t>) simple, ii) Moderately complex and iii) complex?</a:t>
            </a:r>
          </a:p>
          <a:p>
            <a:pPr marL="514350" indent="-514350">
              <a:buFont typeface="+mj-lt"/>
              <a:buAutoNum type="arabicPeriod"/>
            </a:pPr>
            <a:endParaRPr lang="en-GB" dirty="0"/>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42</a:t>
            </a:fld>
            <a:endParaRPr lang="en-IN" dirty="0"/>
          </a:p>
        </p:txBody>
      </p:sp>
    </p:spTree>
    <p:extLst>
      <p:ext uri="{BB962C8B-B14F-4D97-AF65-F5344CB8AC3E}">
        <p14:creationId xmlns:p14="http://schemas.microsoft.com/office/powerpoint/2010/main" val="3877110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1008112"/>
          </a:xfrm>
        </p:spPr>
        <p:txBody>
          <a:bodyPr/>
          <a:lstStyle/>
          <a:p>
            <a:r>
              <a:rPr lang="en-US" dirty="0"/>
              <a:t>Questions of the day…</a:t>
            </a:r>
            <a:endParaRPr lang="en-GB" dirty="0"/>
          </a:p>
        </p:txBody>
      </p:sp>
      <p:sp>
        <p:nvSpPr>
          <p:cNvPr id="3" name="Content Placeholder 2"/>
          <p:cNvSpPr>
            <a:spLocks noGrp="1"/>
          </p:cNvSpPr>
          <p:nvPr>
            <p:ph idx="1"/>
          </p:nvPr>
        </p:nvSpPr>
        <p:spPr/>
        <p:txBody>
          <a:bodyPr>
            <a:normAutofit/>
          </a:bodyPr>
          <a:lstStyle/>
          <a:p>
            <a:pPr marL="0" indent="0">
              <a:buNone/>
            </a:pPr>
            <a:r>
              <a:rPr lang="en-US" dirty="0">
                <a:solidFill>
                  <a:srgbClr val="0070C0"/>
                </a:solidFill>
              </a:rPr>
              <a:t>4. What type of data are involved in the following applications?</a:t>
            </a:r>
          </a:p>
          <a:p>
            <a:pPr marL="1463040" lvl="3" indent="-457200">
              <a:buFont typeface="+mj-lt"/>
              <a:buAutoNum type="arabicPeriod"/>
            </a:pPr>
            <a:r>
              <a:rPr lang="en-US" dirty="0"/>
              <a:t>Weather forecasting</a:t>
            </a:r>
          </a:p>
          <a:p>
            <a:pPr marL="1463040" lvl="3" indent="-457200">
              <a:buFont typeface="+mj-lt"/>
              <a:buAutoNum type="arabicPeriod"/>
            </a:pPr>
            <a:endParaRPr lang="en-US" sz="800" dirty="0"/>
          </a:p>
          <a:p>
            <a:pPr marL="1463040" lvl="3" indent="-457200">
              <a:buFont typeface="+mj-lt"/>
              <a:buAutoNum type="arabicPeriod"/>
            </a:pPr>
            <a:r>
              <a:rPr lang="en-US" dirty="0"/>
              <a:t>Mobile usage of all customers of a service provider</a:t>
            </a:r>
          </a:p>
          <a:p>
            <a:pPr marL="1463040" lvl="3" indent="-457200">
              <a:buFont typeface="+mj-lt"/>
              <a:buAutoNum type="arabicPeriod"/>
            </a:pPr>
            <a:endParaRPr lang="en-US" sz="800" dirty="0"/>
          </a:p>
          <a:p>
            <a:pPr marL="1463040" lvl="3" indent="-457200">
              <a:buFont typeface="+mj-lt"/>
              <a:buAutoNum type="arabicPeriod"/>
            </a:pPr>
            <a:r>
              <a:rPr lang="en-US" dirty="0"/>
              <a:t>Anomaly (e.g. fraud) detection in a bank organization</a:t>
            </a:r>
          </a:p>
          <a:p>
            <a:pPr marL="1463040" lvl="3" indent="-457200">
              <a:buFont typeface="+mj-lt"/>
              <a:buAutoNum type="arabicPeriod"/>
            </a:pPr>
            <a:endParaRPr lang="en-US" sz="800" dirty="0"/>
          </a:p>
          <a:p>
            <a:pPr marL="1463040" lvl="3" indent="-457200">
              <a:buFont typeface="+mj-lt"/>
              <a:buAutoNum type="arabicPeriod"/>
            </a:pPr>
            <a:r>
              <a:rPr lang="en-US" dirty="0"/>
              <a:t>Person categorization, that is, identifying a human</a:t>
            </a:r>
          </a:p>
          <a:p>
            <a:pPr marL="1463040" lvl="3" indent="-457200">
              <a:buFont typeface="+mj-lt"/>
              <a:buAutoNum type="arabicPeriod"/>
            </a:pPr>
            <a:endParaRPr lang="en-US" sz="800" dirty="0"/>
          </a:p>
          <a:p>
            <a:pPr marL="1463040" lvl="3" indent="-457200">
              <a:buFont typeface="+mj-lt"/>
              <a:buAutoNum type="arabicPeriod"/>
            </a:pPr>
            <a:r>
              <a:rPr lang="en-US" dirty="0"/>
              <a:t>Air traffic control in an airport</a:t>
            </a:r>
          </a:p>
          <a:p>
            <a:pPr marL="1463040" lvl="3" indent="-457200">
              <a:buFont typeface="+mj-lt"/>
              <a:buAutoNum type="arabicPeriod"/>
            </a:pPr>
            <a:endParaRPr lang="en-US" sz="800" dirty="0"/>
          </a:p>
          <a:p>
            <a:pPr marL="1463040" lvl="3" indent="-457200">
              <a:buFont typeface="+mj-lt"/>
              <a:buAutoNum type="arabicPeriod"/>
            </a:pPr>
            <a:r>
              <a:rPr lang="en-US" dirty="0"/>
              <a:t>Streaming data from all flying aircrafts of Boeing </a:t>
            </a:r>
          </a:p>
          <a:p>
            <a:pPr marL="1348740" lvl="3" indent="-342900">
              <a:buFont typeface="+mj-lt"/>
              <a:buAutoNum type="arabicPeriod" startAt="5"/>
            </a:pPr>
            <a:endParaRPr lang="en-US" dirty="0"/>
          </a:p>
          <a:p>
            <a:pPr marL="514350" indent="-514350">
              <a:buFont typeface="+mj-lt"/>
              <a:buAutoNum type="arabicPeriod" startAt="5"/>
            </a:pPr>
            <a:endParaRPr lang="en-GB" dirty="0"/>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43</a:t>
            </a:fld>
            <a:endParaRPr lang="en-IN" dirty="0"/>
          </a:p>
        </p:txBody>
      </p:sp>
    </p:spTree>
    <p:extLst>
      <p:ext uri="{BB962C8B-B14F-4D97-AF65-F5344CB8AC3E}">
        <p14:creationId xmlns:p14="http://schemas.microsoft.com/office/powerpoint/2010/main" val="105450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784" y="548680"/>
            <a:ext cx="8540432" cy="5519638"/>
          </a:xfrm>
        </p:spPr>
        <p:txBody>
          <a:bodyPr>
            <a:normAutofit fontScale="92500"/>
          </a:bodyPr>
          <a:lstStyle/>
          <a:p>
            <a:pPr marL="2286000" lvl="8" indent="0">
              <a:buNone/>
            </a:pPr>
            <a:r>
              <a:rPr lang="en-US" sz="1700" dirty="0">
                <a:solidFill>
                  <a:srgbClr val="FF0000"/>
                </a:solidFill>
                <a:latin typeface="Times New Roman" pitchFamily="18" charset="0"/>
                <a:cs typeface="Times New Roman" pitchFamily="18" charset="0"/>
              </a:rPr>
              <a:t>EXAMPLE OF DATA ANALYTICS</a:t>
            </a:r>
          </a:p>
          <a:p>
            <a:pPr marL="2286000" lvl="8" indent="0">
              <a:buNone/>
            </a:pPr>
            <a:endParaRPr lang="en-US" sz="1700" dirty="0">
              <a:solidFill>
                <a:srgbClr val="FF0000"/>
              </a:solidFill>
              <a:latin typeface="Times New Roman" pitchFamily="18" charset="0"/>
              <a:cs typeface="Times New Roman" pitchFamily="18" charset="0"/>
            </a:endParaRPr>
          </a:p>
          <a:p>
            <a:pPr marL="0" indent="0">
              <a:buNone/>
            </a:pPr>
            <a:r>
              <a:rPr lang="en-US" dirty="0">
                <a:solidFill>
                  <a:srgbClr val="002060"/>
                </a:solidFill>
                <a:latin typeface="Times New Roman" pitchFamily="18" charset="0"/>
                <a:cs typeface="Times New Roman" pitchFamily="18" charset="0"/>
              </a:rPr>
              <a:t>Wayne who is a digital marketing professional is running an online promotional campaign to promote a new Smart tv. He starts targeting a group of people who might have bought the previous versions of Smart tv. As the campaign runs, Data analytics come into the picture to screen through the data generated whenever people clicked on the published advertisement. By inspecting the data about these users’ interests and their buying patterns you might come across that many of these are interested in streaming 4K UHD video. Using these information you can tune in your ads to focus on users who have bought the previous version of Smart tv and interested on 4K Smart tv. These data can also be used to attract new customers who did not go for the previous version of Smart tv.</a:t>
            </a:r>
          </a:p>
          <a:p>
            <a:pPr lvl="8"/>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5</a:t>
            </a:fld>
            <a:endParaRPr lang="en-IN" dirty="0"/>
          </a:p>
        </p:txBody>
      </p:sp>
    </p:spTree>
    <p:extLst>
      <p:ext uri="{BB962C8B-B14F-4D97-AF65-F5344CB8AC3E}">
        <p14:creationId xmlns:p14="http://schemas.microsoft.com/office/powerpoint/2010/main" val="428974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rmAutofit/>
          </a:bodyPr>
          <a:lstStyle/>
          <a:p>
            <a:pPr algn="l"/>
            <a:r>
              <a:rPr lang="en-US" sz="4000" dirty="0">
                <a:solidFill>
                  <a:srgbClr val="6C0000"/>
                </a:solidFill>
                <a:latin typeface="Times New Roman" pitchFamily="18" charset="0"/>
                <a:cs typeface="Times New Roman" pitchFamily="18" charset="0"/>
              </a:rPr>
              <a:t>Why is data analytics significant?</a:t>
            </a:r>
            <a:endParaRPr lang="en-IN" sz="40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1353616" y="1844824"/>
            <a:ext cx="9659416" cy="4389120"/>
          </a:xfrm>
        </p:spPr>
        <p:txBody>
          <a:bodyPr>
            <a:normAutofit/>
          </a:bodyPr>
          <a:lstStyle/>
          <a:p>
            <a:pPr marL="2286000" lvl="8" indent="0">
              <a:buNone/>
            </a:pPr>
            <a:r>
              <a:rPr lang="en-US" sz="1800" dirty="0">
                <a:solidFill>
                  <a:srgbClr val="002060"/>
                </a:solidFill>
                <a:latin typeface="Times New Roman" pitchFamily="18" charset="0"/>
                <a:cs typeface="Times New Roman" pitchFamily="18" charset="0"/>
              </a:rPr>
              <a:t>Businesses use data analytics to optimize and grow by making better business decisions and finding more efficient ways of doing business. The company can build new and better products with the buying patterns and will have better understanding of what the customers need</a:t>
            </a:r>
          </a:p>
          <a:p>
            <a:pPr marL="2286000" lvl="8" indent="0">
              <a:buNone/>
            </a:pPr>
            <a:endParaRPr lang="en-US" sz="1800" dirty="0">
              <a:solidFill>
                <a:srgbClr val="002060"/>
              </a:solidFill>
              <a:latin typeface="Times New Roman" pitchFamily="18" charset="0"/>
              <a:cs typeface="Times New Roman" pitchFamily="18" charset="0"/>
            </a:endParaRPr>
          </a:p>
          <a:p>
            <a:pPr marL="2286000" lvl="8" indent="0">
              <a:buNone/>
            </a:pPr>
            <a:r>
              <a:rPr lang="en-US" sz="1800" dirty="0">
                <a:solidFill>
                  <a:srgbClr val="002060"/>
                </a:solidFill>
                <a:latin typeface="Times New Roman" pitchFamily="18" charset="0"/>
                <a:cs typeface="Times New Roman" pitchFamily="18" charset="0"/>
              </a:rPr>
              <a:t>The pursuit of extracting meaning from raw data using specialized computer systems and this is converting raw data into something with meaningful information</a:t>
            </a:r>
          </a:p>
          <a:p>
            <a:pPr marL="2286000" lvl="8" indent="0">
              <a:buNone/>
            </a:pPr>
            <a:endParaRPr lang="en-US" sz="1800" dirty="0">
              <a:solidFill>
                <a:srgbClr val="002060"/>
              </a:solidFill>
              <a:latin typeface="Times New Roman" pitchFamily="18" charset="0"/>
              <a:cs typeface="Times New Roman" pitchFamily="18" charset="0"/>
            </a:endParaRPr>
          </a:p>
          <a:p>
            <a:pPr marL="2286000" lvl="8" indent="0">
              <a:buNone/>
            </a:pPr>
            <a:r>
              <a:rPr lang="en-US" sz="1800" dirty="0">
                <a:solidFill>
                  <a:srgbClr val="002060"/>
                </a:solidFill>
                <a:latin typeface="Times New Roman" pitchFamily="18" charset="0"/>
                <a:cs typeface="Times New Roman" pitchFamily="18" charset="0"/>
              </a:rPr>
              <a:t>These systems transform, organize, and model the data to draw conclusions and identify patterns</a:t>
            </a:r>
          </a:p>
          <a:p>
            <a:endParaRPr lang="en-US" dirty="0">
              <a:solidFill>
                <a:srgbClr val="002060"/>
              </a:solidFill>
              <a:latin typeface="Times New Roman" pitchFamily="18" charset="0"/>
              <a:cs typeface="Times New Roman" pitchFamily="18" charset="0"/>
            </a:endParaRPr>
          </a:p>
          <a:p>
            <a:pPr lvl="8"/>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6</a:t>
            </a:fld>
            <a:endParaRPr lang="en-IN" dirty="0"/>
          </a:p>
        </p:txBody>
      </p:sp>
    </p:spTree>
    <p:extLst>
      <p:ext uri="{BB962C8B-B14F-4D97-AF65-F5344CB8AC3E}">
        <p14:creationId xmlns:p14="http://schemas.microsoft.com/office/powerpoint/2010/main" val="385287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rmAutofit/>
          </a:bodyPr>
          <a:lstStyle/>
          <a:p>
            <a:pPr algn="l"/>
            <a:r>
              <a:rPr lang="en-US" sz="4000" dirty="0">
                <a:solidFill>
                  <a:srgbClr val="6C0000"/>
                </a:solidFill>
                <a:latin typeface="Times New Roman" pitchFamily="18" charset="0"/>
                <a:cs typeface="Times New Roman" pitchFamily="18" charset="0"/>
              </a:rPr>
              <a:t>How data analytics work</a:t>
            </a:r>
            <a:endParaRPr lang="en-IN" sz="40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1332656" y="1556792"/>
            <a:ext cx="9865096" cy="5040560"/>
          </a:xfrm>
        </p:spPr>
        <p:txBody>
          <a:bodyPr>
            <a:normAutofit/>
          </a:bodyPr>
          <a:lstStyle/>
          <a:p>
            <a:pPr lvl="8"/>
            <a:r>
              <a:rPr lang="en-US" sz="1800" dirty="0">
                <a:solidFill>
                  <a:srgbClr val="002060"/>
                </a:solidFill>
                <a:latin typeface="Times New Roman" pitchFamily="18" charset="0"/>
                <a:cs typeface="Times New Roman" pitchFamily="18" charset="0"/>
              </a:rPr>
              <a:t>Data analytics has several processes and variety of initiatives and by combining these components a data analytics initiative will provide a clear picture of </a:t>
            </a:r>
          </a:p>
          <a:p>
            <a:pPr marL="2286000" lvl="8" indent="0">
              <a:buNone/>
            </a:pPr>
            <a:endParaRPr lang="en-US" sz="1800" dirty="0">
              <a:solidFill>
                <a:srgbClr val="002060"/>
              </a:solidFill>
              <a:latin typeface="Times New Roman" pitchFamily="18" charset="0"/>
              <a:cs typeface="Times New Roman" pitchFamily="18" charset="0"/>
            </a:endParaRPr>
          </a:p>
          <a:p>
            <a:pPr lvl="8"/>
            <a:r>
              <a:rPr lang="en-US" sz="1800" dirty="0">
                <a:solidFill>
                  <a:srgbClr val="002060"/>
                </a:solidFill>
                <a:latin typeface="Times New Roman" pitchFamily="18" charset="0"/>
                <a:cs typeface="Times New Roman" pitchFamily="18" charset="0"/>
              </a:rPr>
              <a:t>Where you are</a:t>
            </a:r>
          </a:p>
          <a:p>
            <a:pPr lvl="8"/>
            <a:r>
              <a:rPr lang="en-US" sz="1800" dirty="0">
                <a:solidFill>
                  <a:srgbClr val="002060"/>
                </a:solidFill>
                <a:latin typeface="Times New Roman" pitchFamily="18" charset="0"/>
                <a:cs typeface="Times New Roman" pitchFamily="18" charset="0"/>
              </a:rPr>
              <a:t>Where you have been </a:t>
            </a:r>
          </a:p>
          <a:p>
            <a:pPr lvl="8"/>
            <a:r>
              <a:rPr lang="en-US" sz="1800" dirty="0">
                <a:solidFill>
                  <a:srgbClr val="002060"/>
                </a:solidFill>
                <a:latin typeface="Times New Roman" pitchFamily="18" charset="0"/>
                <a:cs typeface="Times New Roman" pitchFamily="18" charset="0"/>
              </a:rPr>
              <a:t>Where you should go</a:t>
            </a:r>
          </a:p>
          <a:p>
            <a:pPr lvl="8"/>
            <a:endParaRPr lang="en-US" sz="1800" dirty="0">
              <a:solidFill>
                <a:srgbClr val="002060"/>
              </a:solidFill>
              <a:latin typeface="Times New Roman" pitchFamily="18" charset="0"/>
              <a:cs typeface="Times New Roman" pitchFamily="18" charset="0"/>
            </a:endParaRPr>
          </a:p>
          <a:p>
            <a:pPr lvl="8"/>
            <a:r>
              <a:rPr lang="en-US" sz="1800" dirty="0">
                <a:solidFill>
                  <a:srgbClr val="002060"/>
                </a:solidFill>
                <a:latin typeface="Times New Roman" pitchFamily="18" charset="0"/>
                <a:cs typeface="Times New Roman" pitchFamily="18" charset="0"/>
              </a:rPr>
              <a:t>Generally, this process begins with descriptive </a:t>
            </a:r>
            <a:r>
              <a:rPr lang="en-US" sz="1800" dirty="0" err="1">
                <a:solidFill>
                  <a:srgbClr val="002060"/>
                </a:solidFill>
                <a:latin typeface="Times New Roman" pitchFamily="18" charset="0"/>
                <a:cs typeface="Times New Roman" pitchFamily="18" charset="0"/>
              </a:rPr>
              <a:t>analytics.This</a:t>
            </a:r>
            <a:r>
              <a:rPr lang="en-US" sz="1800" dirty="0">
                <a:solidFill>
                  <a:srgbClr val="002060"/>
                </a:solidFill>
                <a:latin typeface="Times New Roman" pitchFamily="18" charset="0"/>
                <a:cs typeface="Times New Roman" pitchFamily="18" charset="0"/>
              </a:rPr>
              <a:t> information provides new insights from data </a:t>
            </a:r>
          </a:p>
          <a:p>
            <a:pPr marL="2286000" lvl="8" indent="0">
              <a:buNone/>
            </a:pPr>
            <a:endParaRPr lang="en-US" sz="1800" dirty="0">
              <a:solidFill>
                <a:srgbClr val="002060"/>
              </a:solidFill>
              <a:latin typeface="Times New Roman" pitchFamily="18" charset="0"/>
              <a:cs typeface="Times New Roman" pitchFamily="18" charset="0"/>
            </a:endParaRPr>
          </a:p>
          <a:p>
            <a:pPr lvl="8"/>
            <a:r>
              <a:rPr lang="en-US" sz="1800" dirty="0">
                <a:solidFill>
                  <a:srgbClr val="002060"/>
                </a:solidFill>
                <a:latin typeface="Times New Roman" pitchFamily="18" charset="0"/>
                <a:cs typeface="Times New Roman" pitchFamily="18" charset="0"/>
              </a:rPr>
              <a:t>Advanced analytics addresses </a:t>
            </a:r>
          </a:p>
          <a:p>
            <a:pPr marL="2286000" lvl="8" indent="0">
              <a:buNone/>
            </a:pPr>
            <a:r>
              <a:rPr lang="en-US" sz="1800" dirty="0">
                <a:solidFill>
                  <a:srgbClr val="002060"/>
                </a:solidFill>
                <a:latin typeface="Times New Roman" pitchFamily="18" charset="0"/>
                <a:cs typeface="Times New Roman" pitchFamily="18" charset="0"/>
              </a:rPr>
              <a:t>                             What if </a:t>
            </a:r>
          </a:p>
          <a:p>
            <a:pPr lvl="8"/>
            <a:r>
              <a:rPr lang="en-US" sz="1800" dirty="0">
                <a:solidFill>
                  <a:srgbClr val="002060"/>
                </a:solidFill>
                <a:latin typeface="Times New Roman" pitchFamily="18" charset="0"/>
                <a:cs typeface="Times New Roman" pitchFamily="18" charset="0"/>
              </a:rPr>
              <a:t>Data analytics affects every aspects of our day to day life </a:t>
            </a:r>
          </a:p>
          <a:p>
            <a:pPr lvl="8"/>
            <a:endParaRPr lang="en-US" dirty="0">
              <a:solidFill>
                <a:srgbClr val="002060"/>
              </a:solidFill>
              <a:latin typeface="Times New Roman" pitchFamily="18" charset="0"/>
              <a:cs typeface="Times New Roman" pitchFamily="18" charset="0"/>
            </a:endParaRPr>
          </a:p>
          <a:p>
            <a:endParaRPr lang="en-US" dirty="0">
              <a:solidFill>
                <a:srgbClr val="002060"/>
              </a:solidFill>
              <a:latin typeface="Times New Roman" pitchFamily="18" charset="0"/>
              <a:cs typeface="Times New Roman" pitchFamily="18" charset="0"/>
            </a:endParaRPr>
          </a:p>
          <a:p>
            <a:pPr lvl="8"/>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7</a:t>
            </a:fld>
            <a:endParaRPr lang="en-IN" dirty="0"/>
          </a:p>
        </p:txBody>
      </p:sp>
    </p:spTree>
    <p:extLst>
      <p:ext uri="{BB962C8B-B14F-4D97-AF65-F5344CB8AC3E}">
        <p14:creationId xmlns:p14="http://schemas.microsoft.com/office/powerpoint/2010/main" val="258325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rmAutofit/>
          </a:bodyPr>
          <a:lstStyle/>
          <a:p>
            <a:r>
              <a:rPr lang="en-US" sz="4000" dirty="0">
                <a:solidFill>
                  <a:srgbClr val="002060"/>
                </a:solidFill>
                <a:latin typeface="Times New Roman" pitchFamily="18" charset="0"/>
                <a:cs typeface="Times New Roman" pitchFamily="18" charset="0"/>
              </a:rPr>
              <a:t>Everyday applications of data analytics</a:t>
            </a:r>
          </a:p>
        </p:txBody>
      </p:sp>
      <p:sp>
        <p:nvSpPr>
          <p:cNvPr id="3" name="Content Placeholder 2"/>
          <p:cNvSpPr>
            <a:spLocks noGrp="1"/>
          </p:cNvSpPr>
          <p:nvPr>
            <p:ph idx="1"/>
          </p:nvPr>
        </p:nvSpPr>
        <p:spPr>
          <a:xfrm>
            <a:off x="457200" y="1556792"/>
            <a:ext cx="8229600" cy="4767808"/>
          </a:xfrm>
        </p:spPr>
        <p:txBody>
          <a:bodyPr>
            <a:normAutofit lnSpcReduction="10000"/>
          </a:bodyPr>
          <a:lstStyle/>
          <a:p>
            <a:endParaRPr lang="en-US" sz="12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Social media stats instantly register anytime there’s a visitor or a post to a page </a:t>
            </a:r>
          </a:p>
          <a:p>
            <a:pPr marL="0" indent="0">
              <a:buNone/>
            </a:pPr>
            <a:endParaRPr lang="en-US" sz="16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Cell phone bills can pull up months of calling data to show you patterns of usage </a:t>
            </a:r>
          </a:p>
          <a:p>
            <a:pPr marL="0" indent="0">
              <a:buNone/>
            </a:pPr>
            <a:endParaRPr lang="en-US" sz="16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Sensors monitor the changing weather and report that data to you instantly on your phone</a:t>
            </a:r>
          </a:p>
          <a:p>
            <a:pPr marL="0" indent="0">
              <a:buNone/>
            </a:pPr>
            <a:endParaRPr lang="en-US" sz="16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Sports fans collect statistics on their favorite athletes and often use the data to form teams for fantasy leagues</a:t>
            </a:r>
          </a:p>
          <a:p>
            <a:pPr marL="0" indent="0">
              <a:buNone/>
            </a:pPr>
            <a:endParaRPr lang="en-US" sz="16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Schools across the nation are involved in high stakes testing that generates voluminous data on each students progress</a:t>
            </a:r>
          </a:p>
          <a:p>
            <a:pPr marL="0" indent="0">
              <a:buNone/>
            </a:pPr>
            <a:endParaRPr lang="en-US" sz="1600" dirty="0">
              <a:solidFill>
                <a:srgbClr val="002060"/>
              </a:solidFill>
              <a:latin typeface="Times New Roman" pitchFamily="18" charset="0"/>
              <a:cs typeface="Times New Roman" pitchFamily="18" charset="0"/>
            </a:endParaRPr>
          </a:p>
          <a:p>
            <a:r>
              <a:rPr lang="en-US" sz="1600" dirty="0">
                <a:solidFill>
                  <a:srgbClr val="002060"/>
                </a:solidFill>
                <a:latin typeface="Times New Roman" pitchFamily="18" charset="0"/>
                <a:cs typeface="Times New Roman" pitchFamily="18" charset="0"/>
              </a:rPr>
              <a:t>Data analytics is a growing field and will always be a top domain to get into</a:t>
            </a:r>
          </a:p>
          <a:p>
            <a:r>
              <a:rPr lang="en-US" sz="1600" dirty="0">
                <a:solidFill>
                  <a:srgbClr val="002060"/>
                </a:solidFill>
                <a:latin typeface="Times New Roman" pitchFamily="18" charset="0"/>
                <a:cs typeface="Times New Roman" pitchFamily="18" charset="0"/>
              </a:rPr>
              <a:t>A data analyst in the U.S. is receiving $70,000 per annum</a:t>
            </a:r>
          </a:p>
          <a:p>
            <a:r>
              <a:rPr lang="en-US" sz="1600" dirty="0">
                <a:solidFill>
                  <a:srgbClr val="002060"/>
                </a:solidFill>
                <a:latin typeface="Times New Roman" pitchFamily="18" charset="0"/>
                <a:cs typeface="Times New Roman" pitchFamily="18" charset="0"/>
              </a:rPr>
              <a:t>There are 27,000 data analytics jobs available in </a:t>
            </a:r>
            <a:r>
              <a:rPr lang="en-US" sz="1600" dirty="0" err="1">
                <a:solidFill>
                  <a:srgbClr val="002060"/>
                </a:solidFill>
                <a:latin typeface="Times New Roman" pitchFamily="18" charset="0"/>
                <a:cs typeface="Times New Roman" pitchFamily="18" charset="0"/>
              </a:rPr>
              <a:t>Linkdn</a:t>
            </a:r>
            <a:r>
              <a:rPr lang="en-US" sz="1600" dirty="0">
                <a:solidFill>
                  <a:srgbClr val="002060"/>
                </a:solidFill>
                <a:latin typeface="Times New Roman" pitchFamily="18" charset="0"/>
                <a:cs typeface="Times New Roman" pitchFamily="18" charset="0"/>
              </a:rPr>
              <a:t> and a few number of professionals to fill that gap</a:t>
            </a:r>
          </a:p>
        </p:txBody>
      </p:sp>
      <p:sp>
        <p:nvSpPr>
          <p:cNvPr id="4" name="Date Placeholder 3"/>
          <p:cNvSpPr>
            <a:spLocks noGrp="1"/>
          </p:cNvSpPr>
          <p:nvPr>
            <p:ph type="dt" sz="half" idx="10"/>
          </p:nvPr>
        </p:nvSpPr>
        <p:spPr/>
        <p:txBody>
          <a:bodyPr/>
          <a:lstStyle/>
          <a:p>
            <a:r>
              <a:rPr lang="en-US" dirty="0"/>
              <a:t>CS 3203: Data Analytics</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8</a:t>
            </a:fld>
            <a:endParaRPr lang="en-IN" dirty="0"/>
          </a:p>
        </p:txBody>
      </p:sp>
    </p:spTree>
    <p:extLst>
      <p:ext uri="{BB962C8B-B14F-4D97-AF65-F5344CB8AC3E}">
        <p14:creationId xmlns:p14="http://schemas.microsoft.com/office/powerpoint/2010/main" val="298934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3397"/>
            <a:ext cx="7886700" cy="559379"/>
          </a:xfrm>
        </p:spPr>
        <p:txBody>
          <a:bodyPr anchor="t" anchorCtr="0">
            <a:noAutofit/>
          </a:bodyPr>
          <a:lstStyle/>
          <a:p>
            <a:r>
              <a:rPr lang="en-US" sz="2800" dirty="0"/>
              <a:t>A Categorization of Analytical Methods and Models </a:t>
            </a:r>
          </a:p>
        </p:txBody>
      </p:sp>
      <p:sp>
        <p:nvSpPr>
          <p:cNvPr id="3" name="Content Placeholder 2"/>
          <p:cNvSpPr>
            <a:spLocks noGrp="1"/>
          </p:cNvSpPr>
          <p:nvPr>
            <p:ph idx="1"/>
          </p:nvPr>
        </p:nvSpPr>
        <p:spPr>
          <a:xfrm>
            <a:off x="628650" y="1628800"/>
            <a:ext cx="7886700" cy="3189055"/>
          </a:xfrm>
        </p:spPr>
        <p:txBody>
          <a:bodyPr>
            <a:noAutofit/>
          </a:bodyPr>
          <a:lstStyle/>
          <a:p>
            <a:pPr marL="0" indent="0">
              <a:buNone/>
            </a:pPr>
            <a:r>
              <a:rPr lang="en-US" dirty="0"/>
              <a:t>Descriptive Analytics:</a:t>
            </a:r>
          </a:p>
          <a:p>
            <a:pPr marL="192881" indent="-192881">
              <a:spcBef>
                <a:spcPts val="450"/>
              </a:spcBef>
            </a:pPr>
            <a:r>
              <a:rPr lang="en-US" sz="1950" b="1" dirty="0"/>
              <a:t>Descriptive analytics</a:t>
            </a:r>
            <a:r>
              <a:rPr lang="en-US" sz="1950" dirty="0"/>
              <a:t>:</a:t>
            </a:r>
            <a:r>
              <a:rPr lang="en-US" sz="1950" b="1" dirty="0"/>
              <a:t> </a:t>
            </a:r>
            <a:r>
              <a:rPr lang="en-US" sz="1950" dirty="0"/>
              <a:t>Encompasses the set of techniques that describes what has happened in the past; examples include:</a:t>
            </a:r>
          </a:p>
          <a:p>
            <a:pPr lvl="1">
              <a:spcBef>
                <a:spcPts val="0"/>
              </a:spcBef>
            </a:pPr>
            <a:r>
              <a:rPr lang="en-US" dirty="0"/>
              <a:t>Data queries.</a:t>
            </a:r>
          </a:p>
          <a:p>
            <a:pPr lvl="1">
              <a:spcBef>
                <a:spcPts val="0"/>
              </a:spcBef>
            </a:pPr>
            <a:r>
              <a:rPr lang="en-US" dirty="0"/>
              <a:t>Reports.</a:t>
            </a:r>
          </a:p>
          <a:p>
            <a:pPr lvl="1">
              <a:spcBef>
                <a:spcPts val="0"/>
              </a:spcBef>
            </a:pPr>
            <a:r>
              <a:rPr lang="en-US" dirty="0"/>
              <a:t>Descriptive statistics.</a:t>
            </a:r>
          </a:p>
          <a:p>
            <a:pPr lvl="1">
              <a:spcBef>
                <a:spcPts val="0"/>
              </a:spcBef>
            </a:pPr>
            <a:r>
              <a:rPr lang="en-US" dirty="0"/>
              <a:t>Data visualization (including data dashboards).</a:t>
            </a:r>
          </a:p>
          <a:p>
            <a:pPr lvl="1">
              <a:spcBef>
                <a:spcPts val="0"/>
              </a:spcBef>
            </a:pPr>
            <a:r>
              <a:rPr lang="en-US" dirty="0"/>
              <a:t>Data-mining techniques.</a:t>
            </a:r>
          </a:p>
          <a:p>
            <a:pPr lvl="1">
              <a:spcBef>
                <a:spcPts val="0"/>
              </a:spcBef>
            </a:pPr>
            <a:r>
              <a:rPr lang="en-US" dirty="0"/>
              <a:t>Basic what-if spreadsheet models.</a:t>
            </a:r>
          </a:p>
          <a:p>
            <a:pPr marL="192881" indent="-192881">
              <a:spcBef>
                <a:spcPts val="450"/>
              </a:spcBef>
            </a:pPr>
            <a:r>
              <a:rPr lang="en-US" sz="1950" b="1" dirty="0"/>
              <a:t>Data query</a:t>
            </a:r>
            <a:r>
              <a:rPr lang="en-US" sz="1950" dirty="0"/>
              <a:t>: A request for information with certain characteristics from a database.</a:t>
            </a:r>
          </a:p>
          <a:p>
            <a:endParaRPr lang="en-US" dirty="0"/>
          </a:p>
          <a:p>
            <a:endParaRPr lang="en-US" dirty="0"/>
          </a:p>
        </p:txBody>
      </p:sp>
    </p:spTree>
    <p:extLst>
      <p:ext uri="{BB962C8B-B14F-4D97-AF65-F5344CB8AC3E}">
        <p14:creationId xmlns:p14="http://schemas.microsoft.com/office/powerpoint/2010/main" val="928630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3410</TotalTime>
  <Words>3434</Words>
  <Application>Microsoft Office PowerPoint</Application>
  <PresentationFormat>On-screen Show (4:3)</PresentationFormat>
  <Paragraphs>389</Paragraphs>
  <Slides>43</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Links</vt:lpstr>
      </vt:variant>
      <vt:variant>
        <vt:i4>2</vt:i4>
      </vt:variant>
      <vt:variant>
        <vt:lpstr>Slide Titles</vt:lpstr>
      </vt:variant>
      <vt:variant>
        <vt:i4>43</vt:i4>
      </vt:variant>
    </vt:vector>
  </HeadingPairs>
  <TitlesOfParts>
    <vt:vector size="53" baseType="lpstr">
      <vt:lpstr>Arial</vt:lpstr>
      <vt:lpstr>Calibri</vt:lpstr>
      <vt:lpstr>Constantia</vt:lpstr>
      <vt:lpstr>Helvetica</vt:lpstr>
      <vt:lpstr>Times New Roman</vt:lpstr>
      <vt:lpstr>Verdana</vt:lpstr>
      <vt:lpstr>Wingdings 2</vt:lpstr>
      <vt:lpstr>Flow</vt:lpstr>
      <vt:lpstr>file:///D:\Profesional\Conference\ICBIM%202014\Drawing1\Drawing\~Page-1\Sheet.11</vt:lpstr>
      <vt:lpstr>file:///D:\Profesional\Conference\ICBIM%202014\Drawing1\Drawing\~Page-1\Sheet.12</vt:lpstr>
      <vt:lpstr>Data Analytics (CS3203N)</vt:lpstr>
      <vt:lpstr>Quote of the day..</vt:lpstr>
      <vt:lpstr>In today’s discussion…</vt:lpstr>
      <vt:lpstr>Data analytics – process of analyzing raw data to get insights and find patterns about the information. Using various techniques and processes the raw data is transformed into a format which could be further visualized and be made human readable.</vt:lpstr>
      <vt:lpstr>PowerPoint Presentation</vt:lpstr>
      <vt:lpstr>Why is data analytics significant?</vt:lpstr>
      <vt:lpstr>How data analytics work</vt:lpstr>
      <vt:lpstr>Everyday applications of data analytics</vt:lpstr>
      <vt:lpstr>A Categorization of Analytical Methods and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data</vt:lpstr>
      <vt:lpstr>How large your data is?</vt:lpstr>
      <vt:lpstr>Growth of data</vt:lpstr>
      <vt:lpstr>Sources of data</vt:lpstr>
      <vt:lpstr>Examples</vt:lpstr>
      <vt:lpstr>Now data is Big data!</vt:lpstr>
      <vt:lpstr>Characteristics of Big data: V3 </vt:lpstr>
      <vt:lpstr>V3 : V for Volume</vt:lpstr>
      <vt:lpstr>V3: V for Variety</vt:lpstr>
      <vt:lpstr>V3: V for Velocity</vt:lpstr>
      <vt:lpstr>Big data vs. small data</vt:lpstr>
      <vt:lpstr>Big data vs. small data</vt:lpstr>
      <vt:lpstr>Challenges ahead…</vt:lpstr>
      <vt:lpstr>Big data players</vt:lpstr>
      <vt:lpstr>Major players…</vt:lpstr>
      <vt:lpstr>Tools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of the day…</vt:lpstr>
      <vt:lpstr>Questions of the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DEVYANI</dc:creator>
  <cp:lastModifiedBy>MARGIE</cp:lastModifiedBy>
  <cp:revision>393</cp:revision>
  <dcterms:created xsi:type="dcterms:W3CDTF">2013-10-22T02:42:56Z</dcterms:created>
  <dcterms:modified xsi:type="dcterms:W3CDTF">2023-02-01T04:12:56Z</dcterms:modified>
</cp:coreProperties>
</file>